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8" r:id="rId2"/>
    <p:sldId id="267" r:id="rId3"/>
    <p:sldId id="268" r:id="rId4"/>
    <p:sldId id="286" r:id="rId5"/>
    <p:sldId id="269" r:id="rId6"/>
    <p:sldId id="262" r:id="rId7"/>
    <p:sldId id="270" r:id="rId8"/>
    <p:sldId id="271" r:id="rId9"/>
    <p:sldId id="281" r:id="rId10"/>
    <p:sldId id="284" r:id="rId11"/>
    <p:sldId id="259" r:id="rId12"/>
    <p:sldId id="285" r:id="rId13"/>
    <p:sldId id="291" r:id="rId14"/>
    <p:sldId id="292" r:id="rId15"/>
    <p:sldId id="293" r:id="rId16"/>
    <p:sldId id="294" r:id="rId17"/>
    <p:sldId id="296" r:id="rId18"/>
  </p:sldIdLst>
  <p:sldSz cx="6480175" cy="72009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114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229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2344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6459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057400" algn="l" defTabSz="8229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468880" algn="l" defTabSz="8229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880360" algn="l" defTabSz="8229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291840" algn="l" defTabSz="8229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9498" autoAdjust="0"/>
  </p:normalViewPr>
  <p:slideViewPr>
    <p:cSldViewPr>
      <p:cViewPr>
        <p:scale>
          <a:sx n="50" d="100"/>
          <a:sy n="50" d="100"/>
        </p:scale>
        <p:origin x="-2268" y="-462"/>
      </p:cViewPr>
      <p:guideLst>
        <p:guide orient="horz" pos="2268"/>
        <p:guide pos="20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364510" y="5617398"/>
            <a:ext cx="6115665" cy="25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270007" y="5096082"/>
            <a:ext cx="5994162" cy="1283494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70007" y="4080510"/>
            <a:ext cx="5994162" cy="96012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530A-CEBC-44BF-BB77-6A1F34D96D7B}" type="datetimeFigureOut">
              <a:rPr lang="pt-BR" smtClean="0"/>
              <a:pPr/>
              <a:t>16/05/2012</a:t>
            </a:fld>
            <a:endParaRPr lang="en-US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5832157" y="6797650"/>
            <a:ext cx="537855" cy="259232"/>
          </a:xfrm>
        </p:spPr>
        <p:txBody>
          <a:bodyPr/>
          <a:lstStyle/>
          <a:p>
            <a:fld id="{0985B444-C5F2-478C-93E9-4D289C286A1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69FB-76C0-4531-939A-3F11881F2FBE}" type="datetimeFigureOut">
              <a:rPr lang="pt-BR" smtClean="0"/>
              <a:pPr/>
              <a:t>16/05/2012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15E3-5038-4185-9D99-B5CA207963F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860131" y="576740"/>
            <a:ext cx="1296035" cy="6144101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4009" y="576740"/>
            <a:ext cx="4428120" cy="6144101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878B-EFF9-4C93-A663-BE9C427A6CFC}" type="datetimeFigureOut">
              <a:rPr lang="pt-BR" smtClean="0"/>
              <a:pPr/>
              <a:t>16/05/2012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6DEF-8F3D-4A31-98AD-12C59E6C28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3BE-518C-40DE-8EBC-5EAEC39E36F0}" type="datetimeFigureOut">
              <a:rPr lang="pt-BR" smtClean="0"/>
              <a:pPr/>
              <a:t>16/05/2012</a:t>
            </a:fld>
            <a:endParaRPr lang="en-US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2538069" y="80011"/>
            <a:ext cx="2052055" cy="3033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5832157" y="6797650"/>
            <a:ext cx="537855" cy="259232"/>
          </a:xfrm>
        </p:spPr>
        <p:txBody>
          <a:bodyPr/>
          <a:lstStyle/>
          <a:p>
            <a:fld id="{08CDDBBB-E162-46DC-928F-8B52EDE300D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364510" y="3617148"/>
            <a:ext cx="6115665" cy="25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270007" y="1760220"/>
            <a:ext cx="5994162" cy="128016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93B5-ED82-4F3D-87BB-11B1C53CA2DE}" type="datetimeFigureOut">
              <a:rPr lang="pt-BR" smtClean="0"/>
              <a:pPr/>
              <a:t>16/05/2012</a:t>
            </a:fld>
            <a:endParaRPr lang="en-US" dirty="0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281-B4B1-4573-8DB1-2DE921390C7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27899" y="3094440"/>
            <a:ext cx="6156166" cy="1244066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213846" y="480060"/>
            <a:ext cx="6156166" cy="88331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216006" y="1680210"/>
            <a:ext cx="2970080" cy="49606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3294089" y="1680210"/>
            <a:ext cx="3078083" cy="49606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4A46-F7F5-4CB5-97CF-63A47C40795B}" type="datetimeFigureOut">
              <a:rPr lang="pt-BR" smtClean="0"/>
              <a:pPr/>
              <a:t>16/05/2012</a:t>
            </a:fld>
            <a:endParaRPr lang="en-US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CBB1-C253-469F-A890-85122EC30F2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216006" y="5680710"/>
            <a:ext cx="6102165" cy="9267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199454" y="700088"/>
            <a:ext cx="3040634" cy="671750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3291839" y="700088"/>
            <a:ext cx="3041828" cy="671750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199454" y="1381839"/>
            <a:ext cx="3040634" cy="41388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3294465" y="1381839"/>
            <a:ext cx="3039202" cy="41388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708F-0487-4B67-A7D0-60700F3E117B}" type="datetimeFigureOut">
              <a:rPr lang="pt-BR" smtClean="0"/>
              <a:pPr/>
              <a:t>16/05/2012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5832157" y="6800850"/>
            <a:ext cx="540015" cy="259232"/>
          </a:xfrm>
        </p:spPr>
        <p:txBody>
          <a:bodyPr/>
          <a:lstStyle/>
          <a:p>
            <a:fld id="{60C2291D-998E-4986-B82A-795723410B3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364510" y="6320791"/>
            <a:ext cx="6115665" cy="25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213846" y="480060"/>
            <a:ext cx="6156166" cy="88331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83F3-7FBD-4BE9-BE57-3A05FBFE8F4F}" type="datetimeFigureOut">
              <a:rPr lang="pt-BR" smtClean="0"/>
              <a:pPr/>
              <a:t>16/05/2012</a:t>
            </a:fld>
            <a:endParaRPr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8386-4179-4ABB-827D-0DDA8D04742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2DB1-60B9-4464-BED2-6799BDF1AD78}" type="datetimeFigureOut">
              <a:rPr lang="pt-BR" smtClean="0"/>
              <a:pPr/>
              <a:t>16/05/2012</a:t>
            </a:fld>
            <a:endParaRPr lang="en-US" dirty="0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A668-3680-4ECD-8C87-CC9D0D9E337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364510" y="6141573"/>
            <a:ext cx="6115665" cy="25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324009" y="5760720"/>
            <a:ext cx="5994162" cy="54673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324009" y="640080"/>
            <a:ext cx="2131933" cy="504063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2533569" y="640080"/>
            <a:ext cx="3784602" cy="50406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A11B-5374-4D10-92D9-20147C112D55}" type="datetimeFigureOut">
              <a:rPr lang="pt-BR" smtClean="0"/>
              <a:pPr/>
              <a:t>16/05/2012</a:t>
            </a:fld>
            <a:endParaRPr lang="en-US" dirty="0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57ED-6103-4B81-A12B-BE279AED8A92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2484067" y="647466"/>
            <a:ext cx="3564096" cy="384048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C3AA-29F4-4EC3-9081-15D063DDAC3F}" type="datetimeFigureOut">
              <a:rPr lang="pt-BR" smtClean="0"/>
              <a:pPr/>
              <a:t>16/05/2012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5F10-77C0-48E0-85F3-CC5490D3F1C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270007" y="5243448"/>
            <a:ext cx="4158112" cy="548402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270007" y="5809879"/>
            <a:ext cx="4158112" cy="806768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364510" y="1103443"/>
            <a:ext cx="6115665" cy="25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216006" y="1631871"/>
            <a:ext cx="6156166" cy="475226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4590124" y="80011"/>
            <a:ext cx="1782048" cy="303371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3AAAC8-DAA6-4825-8D64-CFC51BCD0BC6}" type="datetimeFigureOut">
              <a:rPr lang="pt-BR" smtClean="0"/>
              <a:pPr/>
              <a:t>16/05/2012</a:t>
            </a:fld>
            <a:endParaRPr lang="en-US" dirty="0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2214060" y="80011"/>
            <a:ext cx="2376064" cy="303371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5832157" y="6800850"/>
            <a:ext cx="540015" cy="25669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E341CA-9B5E-45DB-BA77-6F43C5E5EFE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216006" y="480060"/>
            <a:ext cx="6156166" cy="88011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364510" y="1103443"/>
            <a:ext cx="6115665" cy="25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364510" y="1110886"/>
            <a:ext cx="6115665" cy="25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tip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393" y="3600450"/>
            <a:ext cx="1646063" cy="213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F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8640"/>
            <a:ext cx="6480175" cy="2613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4" y="0"/>
            <a:ext cx="5062667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673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aixaDeTexto 3"/>
          <p:cNvSpPr txBox="1">
            <a:spLocks noChangeArrowheads="1"/>
          </p:cNvSpPr>
          <p:nvPr/>
        </p:nvSpPr>
        <p:spPr bwMode="auto">
          <a:xfrm>
            <a:off x="811195" y="1600186"/>
            <a:ext cx="4929222" cy="36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marL="308610" indent="-308610" algn="just">
              <a:lnSpc>
                <a:spcPct val="80000"/>
              </a:lnSpc>
              <a:buFont typeface="Arial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 Igreja viva “abre as suas portas” para quem quiser dela fazer parte.</a:t>
            </a:r>
          </a:p>
          <a:p>
            <a:pPr marL="308610" indent="-308610" algn="just">
              <a:lnSpc>
                <a:spcPct val="80000"/>
              </a:lnSpc>
              <a:buFont typeface="Arial" charset="0"/>
              <a:buChar char="•"/>
            </a:pP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marL="308610" indent="-308610" algn="just">
              <a:lnSpc>
                <a:spcPct val="80000"/>
              </a:lnSpc>
              <a:buFont typeface="Arial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 Igreja viva, que tem, na sua base, as Comunidades missionárias, cresce justamente pela ação destas Comunidades, composta por membros conscientes e participativos na missão de Deus.</a:t>
            </a:r>
          </a:p>
          <a:p>
            <a:pPr marL="308610" indent="-308610" algn="just">
              <a:lnSpc>
                <a:spcPct val="80000"/>
              </a:lnSpc>
              <a:buFont typeface="Arial" charset="0"/>
              <a:buChar char="•"/>
            </a:pP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marL="308610" indent="-308610" algn="just">
              <a:lnSpc>
                <a:spcPct val="80000"/>
              </a:lnSpc>
              <a:buFont typeface="Arial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 chamada principal, exibida em ordem ascendente, logo acima das fotos dos projetos apoiados neste ano, quer demonstrar que esta é uma Igreja viva, que sai dos seus muros para cumprir a missão de Deus, levando o Evangelho às pessoas.</a:t>
            </a:r>
          </a:p>
        </p:txBody>
      </p:sp>
      <p:sp>
        <p:nvSpPr>
          <p:cNvPr id="22530" name="CaixaDeTexto 3"/>
          <p:cNvSpPr txBox="1">
            <a:spLocks noChangeArrowheads="1"/>
          </p:cNvSpPr>
          <p:nvPr/>
        </p:nvSpPr>
        <p:spPr bwMode="auto">
          <a:xfrm>
            <a:off x="3648476" y="273368"/>
            <a:ext cx="2602195" cy="6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just">
              <a:buFontTx/>
              <a:buChar char="•"/>
            </a:pPr>
            <a:endParaRPr lang="pt-BR" dirty="0">
              <a:latin typeface="Garamond" pitchFamily="18" charset="0"/>
            </a:endParaRPr>
          </a:p>
          <a:p>
            <a:pPr algn="just">
              <a:buFontTx/>
              <a:buChar char="•"/>
            </a:pPr>
            <a:endParaRPr lang="pt-BR" dirty="0">
              <a:latin typeface="Garamond" pitchFamily="18" charset="0"/>
            </a:endParaRPr>
          </a:p>
        </p:txBody>
      </p:sp>
      <p:pic>
        <p:nvPicPr>
          <p:cNvPr id="4" name="Imagem 3" descr="F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8840"/>
            <a:ext cx="6480175" cy="187767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aixaDeTexto 3"/>
          <p:cNvSpPr txBox="1">
            <a:spLocks noChangeArrowheads="1"/>
          </p:cNvSpPr>
          <p:nvPr/>
        </p:nvSpPr>
        <p:spPr bwMode="auto">
          <a:xfrm>
            <a:off x="882633" y="1600186"/>
            <a:ext cx="4796004" cy="36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marL="308610" indent="-308610" algn="just">
              <a:lnSpc>
                <a:spcPct val="80000"/>
              </a:lnSpc>
              <a:buFont typeface="Arial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Uma Igreja viva é colorida e esta representação está nas fotos dos projetos, que são o retrato da realização conquistada por meio da iniciativa missionária da Igreja, ou seja, da ação missionária das suas Comunidades.</a:t>
            </a:r>
          </a:p>
          <a:p>
            <a:pPr marL="308610" indent="-308610" algn="just">
              <a:lnSpc>
                <a:spcPct val="80000"/>
              </a:lnSpc>
              <a:buFont typeface="Arial" charset="0"/>
              <a:buChar char="•"/>
            </a:pP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marL="308610" indent="-308610" algn="just">
              <a:lnSpc>
                <a:spcPct val="80000"/>
              </a:lnSpc>
              <a:buFont typeface="Arial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presença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da Rede Luterana (que simboliza a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Igreja no cartaz do Tema do Ano 2012) acontece por meio do diálogo entre membros atuantes, apresentando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informações sobre a Campanha Vai e Vem e convidando a participar e, assim, a expandir a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missão, fazendo desta uma Igreja mais e mais missionaria e, portanto, viva! 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2530" name="CaixaDeTexto 3"/>
          <p:cNvSpPr txBox="1">
            <a:spLocks noChangeArrowheads="1"/>
          </p:cNvSpPr>
          <p:nvPr/>
        </p:nvSpPr>
        <p:spPr bwMode="auto">
          <a:xfrm>
            <a:off x="3648476" y="273368"/>
            <a:ext cx="2602195" cy="6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just">
              <a:buFontTx/>
              <a:buChar char="•"/>
            </a:pPr>
            <a:endParaRPr lang="pt-BR" dirty="0">
              <a:latin typeface="Garamond" pitchFamily="18" charset="0"/>
            </a:endParaRPr>
          </a:p>
          <a:p>
            <a:pPr algn="just">
              <a:buFontTx/>
              <a:buChar char="•"/>
            </a:pPr>
            <a:endParaRPr lang="pt-BR" dirty="0">
              <a:latin typeface="Garamond" pitchFamily="18" charset="0"/>
            </a:endParaRPr>
          </a:p>
        </p:txBody>
      </p:sp>
      <p:pic>
        <p:nvPicPr>
          <p:cNvPr id="4" name="Imagem 3" descr="F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8840"/>
            <a:ext cx="6480175" cy="187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69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8840"/>
            <a:ext cx="6480175" cy="187767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68319" y="171426"/>
            <a:ext cx="5194300" cy="120015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Vai</a:t>
            </a: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e </a:t>
            </a:r>
            <a:r>
              <a:rPr kumimoji="0" lang="en-US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Vem</a:t>
            </a: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2012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40" y="1552032"/>
            <a:ext cx="3971494" cy="56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63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8840"/>
            <a:ext cx="6480175" cy="187767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68319" y="171426"/>
            <a:ext cx="5194300" cy="120015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Vai</a:t>
            </a: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e </a:t>
            </a:r>
            <a:r>
              <a:rPr kumimoji="0" lang="en-US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Vem</a:t>
            </a: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2012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6" y="1296794"/>
            <a:ext cx="2578827" cy="540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03" y="1656184"/>
            <a:ext cx="2579137" cy="54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559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8840"/>
            <a:ext cx="6480175" cy="187767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68319" y="171426"/>
            <a:ext cx="5194300" cy="120015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Vai</a:t>
            </a: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e </a:t>
            </a:r>
            <a:r>
              <a:rPr kumimoji="0" lang="en-US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Vem</a:t>
            </a: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2012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87" y="2664626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247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8840"/>
            <a:ext cx="6480175" cy="187767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68319" y="171426"/>
            <a:ext cx="5194300" cy="120015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Vai</a:t>
            </a: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e </a:t>
            </a:r>
            <a:r>
              <a:rPr kumimoji="0" lang="en-US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Vem</a:t>
            </a: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2012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0" y="2168424"/>
            <a:ext cx="5830114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958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tip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393" y="3600450"/>
            <a:ext cx="1646063" cy="213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F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8640"/>
            <a:ext cx="6480175" cy="261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8840"/>
            <a:ext cx="6480175" cy="1877679"/>
          </a:xfrm>
          <a:prstGeom prst="rect">
            <a:avLst/>
          </a:prstGeom>
        </p:spPr>
      </p:pic>
      <p:sp>
        <p:nvSpPr>
          <p:cNvPr id="46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1129" y="1385872"/>
            <a:ext cx="5572125" cy="5246688"/>
          </a:xfrm>
        </p:spPr>
        <p:txBody>
          <a:bodyPr>
            <a:noAutofit/>
          </a:bodyPr>
          <a:lstStyle/>
          <a:p>
            <a:pPr algn="just">
              <a:lnSpc>
                <a:spcPts val="2000"/>
              </a:lnSpc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 Campanha Nacional de Ofertas para a Missão Vai e Vem encontra-se, em 2012, na </a:t>
            </a: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sua quinta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edição.</a:t>
            </a:r>
          </a:p>
          <a:p>
            <a:pPr algn="just">
              <a:lnSpc>
                <a:spcPts val="2000"/>
              </a:lnSpc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indent="-360000" algn="just">
              <a:lnSpc>
                <a:spcPts val="2000"/>
              </a:lnSpc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 Campanha de Missão da Igreja tem arrecadado somas significativas e crescentes para a sustentação da atuação da IECLB na missão de Deus.</a:t>
            </a:r>
          </a:p>
          <a:p>
            <a:pPr algn="just">
              <a:lnSpc>
                <a:spcPts val="2000"/>
              </a:lnSpc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algn="just">
              <a:lnSpc>
                <a:spcPts val="2000"/>
              </a:lnSpc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 Vai e Vem fortalece a unidade da nossa Igreja e eleva a nossa consciência missionária, fazendo da IECLB uma Igreja sempre mais solidária, generosa e grata.</a:t>
            </a:r>
          </a:p>
          <a:p>
            <a:pPr algn="just">
              <a:lnSpc>
                <a:spcPts val="2000"/>
              </a:lnSpc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algn="just">
              <a:lnSpc>
                <a:spcPts val="2000"/>
              </a:lnSpc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É a fé que faz a IECLB ser uma Igreja composta por </a:t>
            </a: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Comunidades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que, independente da sua idade, são como pessoas jovens, dispostas a se deixar desafiar, a buscar caminhos novos, jeitos diferentes, a arriscar diante do desconhecido.</a:t>
            </a:r>
          </a:p>
          <a:p>
            <a:pPr algn="just">
              <a:lnSpc>
                <a:spcPts val="2000"/>
              </a:lnSpc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647700" y="171426"/>
            <a:ext cx="5832475" cy="120015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Texto motivador VV2012</a:t>
            </a:r>
            <a:endParaRPr kumimoji="0" lang="en-US" sz="31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39757" y="2600318"/>
            <a:ext cx="4806965" cy="71438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Tema do Ano 2012:</a:t>
            </a:r>
          </a:p>
          <a:p>
            <a:pPr algn="ctr">
              <a:lnSpc>
                <a:spcPct val="80000"/>
              </a:lnSpc>
              <a:buNone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Comunidade jovem – Igreja viva</a:t>
            </a:r>
          </a:p>
          <a:p>
            <a:pPr algn="ctr">
              <a:lnSpc>
                <a:spcPct val="80000"/>
              </a:lnSpc>
            </a:pPr>
            <a:endParaRPr lang="pt-BR" sz="2000" b="1" dirty="0" smtClean="0">
              <a:latin typeface="Trebuchet MS" pitchFamily="34" charset="0"/>
            </a:endParaRPr>
          </a:p>
          <a:p>
            <a:pPr algn="ctr">
              <a:lnSpc>
                <a:spcPct val="80000"/>
              </a:lnSpc>
            </a:pPr>
            <a:endParaRPr lang="pt-BR" sz="2000" dirty="0" smtClean="0">
              <a:latin typeface="Trebuchet MS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68319" y="3600450"/>
            <a:ext cx="4929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Lema do Ano 2012</a:t>
            </a:r>
          </a:p>
          <a:p>
            <a:pPr algn="ctr">
              <a:buNone/>
            </a:pP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Antes que eu te formasse no ventre,              te conheci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(Jeremias 1.5a)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" name="Imagem 4" descr="F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8840"/>
            <a:ext cx="6480175" cy="187767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8840"/>
            <a:ext cx="6480175" cy="1877679"/>
          </a:xfrm>
          <a:prstGeom prst="rect">
            <a:avLst/>
          </a:prstGeom>
        </p:spPr>
      </p:pic>
      <p:sp>
        <p:nvSpPr>
          <p:cNvPr id="153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2567" y="1242996"/>
            <a:ext cx="5357850" cy="578647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endParaRPr lang="pt-B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Comunidade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jovem, assim, busca a </a:t>
            </a:r>
            <a:r>
              <a:rPr lang="pt-B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compreen-são</a:t>
            </a: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 a vivência adequadas da liberdade para viver a vida. O Tema e o Lema do Ano ajudam a refletir sobre a dimensão da liberdade cristã</a:t>
            </a: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. É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comunidade assim que Deus espera e precisa na sua missão.</a:t>
            </a:r>
          </a:p>
          <a:p>
            <a:pPr algn="just">
              <a:lnSpc>
                <a:spcPct val="80000"/>
              </a:lnSpc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Para sermos comunidade jovem, também é imprescindível o suporte financeiro - que </a:t>
            </a: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resulta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da nossa fé e é instrumento para a nossa ação missionária, ação da </a:t>
            </a: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comunidade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jovem, acolhedora, motivada a transpor fronteiras, a revigorar-se.</a:t>
            </a:r>
          </a:p>
          <a:p>
            <a:pPr algn="just">
              <a:lnSpc>
                <a:spcPct val="80000"/>
              </a:lnSpc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É dentro dessa perspectiva que a Campanha Vai e Vem é oportunidade para todas as </a:t>
            </a: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Comunidades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avaliarem o que é ser jovem e não parar no tempo, renovando-se </a:t>
            </a:r>
            <a:r>
              <a:rPr lang="pt-B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constan-temente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, para continuar a ser lugar para todos e </a:t>
            </a: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todas.</a:t>
            </a: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647700" y="171426"/>
            <a:ext cx="5832475" cy="120015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Texto</a:t>
            </a:r>
            <a:r>
              <a:rPr kumimoji="0" lang="en-US" sz="31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US" sz="31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motivador</a:t>
            </a:r>
            <a:r>
              <a:rPr kumimoji="0" lang="en-US" sz="31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VV2012</a:t>
            </a:r>
            <a:endParaRPr kumimoji="0" lang="en-US" sz="31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8840"/>
            <a:ext cx="6480175" cy="1877679"/>
          </a:xfrm>
          <a:prstGeom prst="rect">
            <a:avLst/>
          </a:prstGeom>
        </p:spPr>
      </p:pic>
      <p:sp>
        <p:nvSpPr>
          <p:cNvPr id="163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68320" y="1845146"/>
            <a:ext cx="5811855" cy="4419600"/>
          </a:xfrm>
        </p:spPr>
        <p:txBody>
          <a:bodyPr>
            <a:normAutofit/>
          </a:bodyPr>
          <a:lstStyle/>
          <a:p>
            <a:pPr marL="1429" indent="-1429">
              <a:buNone/>
            </a:pPr>
            <a:r>
              <a:rPr lang="pt-BR" sz="2600" dirty="0">
                <a:solidFill>
                  <a:srgbClr val="0070C0"/>
                </a:solidFill>
                <a:latin typeface="Trebuchet MS" pitchFamily="34" charset="0"/>
              </a:rPr>
              <a:t>Assim como Deus abraça o jovem,</a:t>
            </a:r>
            <a:br>
              <a:rPr lang="pt-BR" sz="2600" dirty="0">
                <a:solidFill>
                  <a:srgbClr val="0070C0"/>
                </a:solidFill>
                <a:latin typeface="Trebuchet MS" pitchFamily="34" charset="0"/>
              </a:rPr>
            </a:br>
            <a:r>
              <a:rPr lang="pt-BR" sz="2600" dirty="0">
                <a:solidFill>
                  <a:srgbClr val="0070C0"/>
                </a:solidFill>
                <a:latin typeface="Trebuchet MS" pitchFamily="34" charset="0"/>
              </a:rPr>
              <a:t>Ele conta com a comunidade </a:t>
            </a:r>
            <a:r>
              <a:rPr lang="pt-BR" sz="2600" dirty="0" smtClean="0">
                <a:solidFill>
                  <a:srgbClr val="0070C0"/>
                </a:solidFill>
                <a:latin typeface="Trebuchet MS" pitchFamily="34" charset="0"/>
              </a:rPr>
              <a:t>jovem           e </a:t>
            </a:r>
            <a:r>
              <a:rPr lang="pt-BR" sz="2600" dirty="0">
                <a:solidFill>
                  <a:srgbClr val="0070C0"/>
                </a:solidFill>
                <a:latin typeface="Trebuchet MS" pitchFamily="34" charset="0"/>
              </a:rPr>
              <a:t>os faz também </a:t>
            </a:r>
            <a:r>
              <a:rPr lang="pt-BR" sz="2600" dirty="0" smtClean="0">
                <a:solidFill>
                  <a:srgbClr val="0070C0"/>
                </a:solidFill>
                <a:latin typeface="Trebuchet MS" pitchFamily="34" charset="0"/>
              </a:rPr>
              <a:t>participantes              da </a:t>
            </a:r>
            <a:r>
              <a:rPr lang="pt-BR" sz="2600" dirty="0">
                <a:solidFill>
                  <a:srgbClr val="0070C0"/>
                </a:solidFill>
                <a:latin typeface="Trebuchet MS" pitchFamily="34" charset="0"/>
              </a:rPr>
              <a:t>sua missão.</a:t>
            </a:r>
          </a:p>
          <a:p>
            <a:pPr marL="1429" indent="-1429"/>
            <a:endParaRPr lang="pt-BR" sz="2600" dirty="0">
              <a:solidFill>
                <a:srgbClr val="0070C0"/>
              </a:solidFill>
              <a:latin typeface="Trebuchet MS" pitchFamily="34" charset="0"/>
            </a:endParaRPr>
          </a:p>
          <a:p>
            <a:pPr marL="1429" indent="-1429">
              <a:buNone/>
            </a:pPr>
            <a:r>
              <a:rPr lang="pt-BR" sz="2600" dirty="0">
                <a:solidFill>
                  <a:srgbClr val="0070C0"/>
                </a:solidFill>
                <a:latin typeface="Trebuchet MS" pitchFamily="34" charset="0"/>
              </a:rPr>
              <a:t>Uma maneira bem especial </a:t>
            </a:r>
            <a:r>
              <a:rPr lang="pt-BR" sz="2600" dirty="0" smtClean="0">
                <a:solidFill>
                  <a:srgbClr val="0070C0"/>
                </a:solidFill>
                <a:latin typeface="Trebuchet MS" pitchFamily="34" charset="0"/>
              </a:rPr>
              <a:t>                     de </a:t>
            </a:r>
            <a:r>
              <a:rPr lang="pt-BR" sz="2600" dirty="0">
                <a:solidFill>
                  <a:srgbClr val="0070C0"/>
                </a:solidFill>
                <a:latin typeface="Trebuchet MS" pitchFamily="34" charset="0"/>
              </a:rPr>
              <a:t>participar é o engajamento </a:t>
            </a:r>
            <a:r>
              <a:rPr lang="pt-BR" sz="2600" dirty="0" smtClean="0">
                <a:solidFill>
                  <a:srgbClr val="0070C0"/>
                </a:solidFill>
                <a:latin typeface="Trebuchet MS" pitchFamily="34" charset="0"/>
              </a:rPr>
              <a:t>                     na </a:t>
            </a:r>
            <a:r>
              <a:rPr lang="pt-BR" sz="2600" dirty="0">
                <a:solidFill>
                  <a:srgbClr val="0070C0"/>
                </a:solidFill>
                <a:latin typeface="Trebuchet MS" pitchFamily="34" charset="0"/>
              </a:rPr>
              <a:t>Campanha Vai e Vem!</a:t>
            </a:r>
            <a:endParaRPr lang="en-US" sz="2600" dirty="0">
              <a:solidFill>
                <a:srgbClr val="0070C0"/>
              </a:solidFill>
              <a:latin typeface="Trebuchet MS" pitchFamily="34" charset="0"/>
            </a:endParaRPr>
          </a:p>
          <a:p>
            <a:pPr marL="1429" indent="-1429"/>
            <a:endParaRPr lang="en-US" sz="26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647700" y="171426"/>
            <a:ext cx="5832475" cy="120015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Texto</a:t>
            </a:r>
            <a:r>
              <a:rPr kumimoji="0" lang="en-US" sz="31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US" sz="31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motivador</a:t>
            </a:r>
            <a:r>
              <a:rPr kumimoji="0" lang="en-US" sz="31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VV2012</a:t>
            </a:r>
            <a:endParaRPr kumimoji="0" lang="en-US" sz="31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8840"/>
            <a:ext cx="6480175" cy="1877679"/>
          </a:xfrm>
          <a:prstGeom prst="rect">
            <a:avLst/>
          </a:prstGeom>
        </p:spPr>
      </p:pic>
      <p:sp>
        <p:nvSpPr>
          <p:cNvPr id="14337" name="Título 1"/>
          <p:cNvSpPr>
            <a:spLocks noGrp="1"/>
          </p:cNvSpPr>
          <p:nvPr>
            <p:ph type="title" idx="4294967295"/>
          </p:nvPr>
        </p:nvSpPr>
        <p:spPr>
          <a:xfrm>
            <a:off x="668319" y="171426"/>
            <a:ext cx="5194300" cy="120015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Vai e Vem 2012</a:t>
            </a:r>
          </a:p>
        </p:txBody>
      </p:sp>
      <p:sp>
        <p:nvSpPr>
          <p:cNvPr id="1741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4005" y="1314434"/>
            <a:ext cx="5214974" cy="5367338"/>
          </a:xfrm>
        </p:spPr>
        <p:txBody>
          <a:bodyPr/>
          <a:lstStyle/>
          <a:p>
            <a:pPr marL="312897" indent="-312897" algn="just">
              <a:lnSpc>
                <a:spcPts val="2300"/>
              </a:lnSpc>
            </a:pP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 proposta conceitual da Campanha Vai e Vem 2012, de modo a caracterizar a unidade da Igreja, busca estabelecer um vínculo com a abordagem de envolvimento apresentada pela Rede Luterana na arte do cartaz do Tema do Ano 2012.</a:t>
            </a:r>
          </a:p>
          <a:p>
            <a:pPr marL="312897" indent="-312897" algn="just">
              <a:lnSpc>
                <a:spcPts val="2300"/>
              </a:lnSpc>
            </a:pPr>
            <a:endParaRPr lang="pt-B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marL="312897" indent="-312897" algn="just">
              <a:lnSpc>
                <a:spcPts val="2300"/>
              </a:lnSpc>
            </a:pPr>
            <a:endParaRPr lang="pt-B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marL="312897" indent="-312897" algn="just">
              <a:lnSpc>
                <a:spcPts val="2300"/>
              </a:lnSpc>
              <a:buNone/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4005" y="4600582"/>
            <a:ext cx="5214974" cy="28575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12897" marR="0" lvl="0" indent="-312897" algn="just" defTabSz="914400" rtl="0" eaLnBrk="1" fontAlgn="auto" latinLnBrk="0" hangingPunct="1">
              <a:lnSpc>
                <a:spcPts val="23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12897" marR="0" lvl="0" indent="-312897" algn="just" defTabSz="914400" rtl="0" eaLnBrk="1" fontAlgn="auto" latinLnBrk="0" hangingPunct="1">
              <a:lnSpc>
                <a:spcPts val="23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Na linha da jovialidade e do engajamento, foi concebido um novo diálogo entre membros, que convida à participação de todos na Campanha de Missão da Igreja.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54005" y="2814632"/>
            <a:ext cx="5214974" cy="53673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12897" marR="0" lvl="0" indent="-312897" algn="just" defTabSz="914400" rtl="0" eaLnBrk="1" fontAlgn="auto" latinLnBrk="0" hangingPunct="1">
              <a:lnSpc>
                <a:spcPts val="23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12897" marR="0" lvl="0" indent="-312897" algn="just" defTabSz="914400" rtl="0" eaLnBrk="1" fontAlgn="auto" latinLnBrk="0" hangingPunct="1">
              <a:lnSpc>
                <a:spcPts val="23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Nas representações gráficas, este vínculo acontece por meio do diálogo e dos elementos visuais, como imagens, fontes e cores, além da definição da chamada motivadora da Campanha 2012.</a:t>
            </a:r>
          </a:p>
          <a:p>
            <a:pPr marL="312897" marR="0" lvl="0" indent="-312897" algn="just" defTabSz="914400" rtl="0" eaLnBrk="1" fontAlgn="auto" latinLnBrk="0" hangingPunct="1">
              <a:lnSpc>
                <a:spcPts val="23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F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8840"/>
            <a:ext cx="6480175" cy="1877679"/>
          </a:xfrm>
          <a:prstGeom prst="rect">
            <a:avLst/>
          </a:prstGeom>
        </p:spPr>
      </p:pic>
      <p:sp>
        <p:nvSpPr>
          <p:cNvPr id="491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2567" y="3671888"/>
            <a:ext cx="5643602" cy="4752975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endParaRPr lang="pt-BR" sz="1800" dirty="0">
              <a:latin typeface="Trebuchet MS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 diálogo sugere a necessidade da participação efetiva dos membros para que o Evangelho chegue cada vez mais longe, alcançando um número maior de pessoas.</a:t>
            </a:r>
          </a:p>
          <a:p>
            <a:pPr algn="just">
              <a:lnSpc>
                <a:spcPct val="80000"/>
              </a:lnSpc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Também são apresentadas imagens de ações de projetos missionários apoiados pelos recursos da Vai e Vem, com a intenção de mostrar o que vem sendo feito com as doações.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68319" y="171426"/>
            <a:ext cx="5194300" cy="120015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Vai</a:t>
            </a: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e </a:t>
            </a:r>
            <a:r>
              <a:rPr kumimoji="0" lang="en-US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Vem</a:t>
            </a: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2012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9757" y="742930"/>
            <a:ext cx="5476901" cy="2841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buFont typeface="Wingdings" pitchFamily="2" charset="2"/>
              <a:buNone/>
            </a:pPr>
            <a:endParaRPr lang="pt-BR" sz="2600" dirty="0" smtClean="0"/>
          </a:p>
          <a:p>
            <a:pPr>
              <a:lnSpc>
                <a:spcPts val="3100"/>
              </a:lnSpc>
              <a:buFont typeface="Wingdings" pitchFamily="2" charset="2"/>
              <a:buNone/>
            </a:pPr>
            <a:r>
              <a:rPr lang="pt-BR" i="1" dirty="0" smtClean="0">
                <a:solidFill>
                  <a:srgbClr val="0070C0"/>
                </a:solidFill>
                <a:latin typeface="Trebuchet MS" pitchFamily="34" charset="0"/>
              </a:rPr>
              <a:t>Você participa da Vai e Vem?</a:t>
            </a:r>
          </a:p>
          <a:p>
            <a:pPr>
              <a:lnSpc>
                <a:spcPts val="3100"/>
              </a:lnSpc>
              <a:buFont typeface="Wingdings" pitchFamily="2" charset="2"/>
              <a:buNone/>
            </a:pPr>
            <a:r>
              <a:rPr lang="pt-BR" i="1" dirty="0" smtClean="0">
                <a:solidFill>
                  <a:srgbClr val="0070C0"/>
                </a:solidFill>
                <a:latin typeface="Trebuchet MS" pitchFamily="34" charset="0"/>
              </a:rPr>
              <a:t>A nossa Campanha de Missão? Claro que sim!</a:t>
            </a:r>
          </a:p>
          <a:p>
            <a:pPr>
              <a:lnSpc>
                <a:spcPts val="3100"/>
              </a:lnSpc>
              <a:buFont typeface="Wingdings" pitchFamily="2" charset="2"/>
              <a:buNone/>
            </a:pPr>
            <a:r>
              <a:rPr lang="pt-BR" i="1" dirty="0" smtClean="0">
                <a:solidFill>
                  <a:srgbClr val="0070C0"/>
                </a:solidFill>
                <a:latin typeface="Trebuchet MS" pitchFamily="34" charset="0"/>
              </a:rPr>
              <a:t>Legal! Ela está na quinta edição e </a:t>
            </a:r>
            <a:r>
              <a:rPr lang="pt-BR" i="1" dirty="0" err="1" smtClean="0">
                <a:solidFill>
                  <a:srgbClr val="0070C0"/>
                </a:solidFill>
                <a:latin typeface="Trebuchet MS" pitchFamily="34" charset="0"/>
              </a:rPr>
              <a:t>apoia</a:t>
            </a:r>
            <a:r>
              <a:rPr lang="pt-BR" i="1" dirty="0" smtClean="0">
                <a:solidFill>
                  <a:srgbClr val="0070C0"/>
                </a:solidFill>
                <a:latin typeface="Trebuchet MS" pitchFamily="34" charset="0"/>
              </a:rPr>
              <a:t> nacionalmente vários projetos missionários.</a:t>
            </a:r>
          </a:p>
          <a:p>
            <a:pPr>
              <a:lnSpc>
                <a:spcPts val="3100"/>
              </a:lnSpc>
              <a:buFont typeface="Wingdings" pitchFamily="2" charset="2"/>
              <a:buNone/>
            </a:pPr>
            <a:r>
              <a:rPr lang="pt-BR" i="1" dirty="0" smtClean="0">
                <a:solidFill>
                  <a:srgbClr val="0070C0"/>
                </a:solidFill>
                <a:latin typeface="Trebuchet MS" pitchFamily="34" charset="0"/>
              </a:rPr>
              <a:t>Mais os projetos apoiados pelos Sínodos!</a:t>
            </a:r>
          </a:p>
          <a:p>
            <a:pPr>
              <a:lnSpc>
                <a:spcPts val="3100"/>
              </a:lnSpc>
              <a:buFont typeface="Wingdings" pitchFamily="2" charset="2"/>
              <a:buNone/>
            </a:pPr>
            <a:r>
              <a:rPr lang="pt-BR" i="1" dirty="0" smtClean="0">
                <a:solidFill>
                  <a:srgbClr val="0070C0"/>
                </a:solidFill>
                <a:latin typeface="Trebuchet MS" pitchFamily="34" charset="0"/>
              </a:rPr>
              <a:t>Isso mesmo! Vamos mais e mais expandir a missão?</a:t>
            </a:r>
            <a:endParaRPr lang="pt-BR" i="1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8840"/>
            <a:ext cx="6480175" cy="1877679"/>
          </a:xfrm>
          <a:prstGeom prst="rect">
            <a:avLst/>
          </a:prstGeom>
        </p:spPr>
      </p:pic>
      <p:sp>
        <p:nvSpPr>
          <p:cNvPr id="501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39758" y="1729904"/>
            <a:ext cx="5740418" cy="3814762"/>
          </a:xfrm>
        </p:spPr>
        <p:txBody>
          <a:bodyPr>
            <a:normAutofit/>
          </a:bodyPr>
          <a:lstStyle/>
          <a:p>
            <a:pPr marL="0" indent="4287">
              <a:lnSpc>
                <a:spcPts val="3200"/>
              </a:lnSpc>
              <a:buNone/>
            </a:pPr>
            <a:r>
              <a:rPr lang="pt-BR" sz="2500" b="1" dirty="0">
                <a:solidFill>
                  <a:srgbClr val="0070C0"/>
                </a:solidFill>
                <a:latin typeface="Trebuchet MS" pitchFamily="34" charset="0"/>
              </a:rPr>
              <a:t>A Vai e Vem mostra que veio </a:t>
            </a:r>
            <a:r>
              <a:rPr lang="pt-BR" sz="25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br>
              <a:rPr lang="pt-BR" sz="2500" b="1" dirty="0" smtClean="0">
                <a:solidFill>
                  <a:srgbClr val="0070C0"/>
                </a:solidFill>
                <a:latin typeface="Trebuchet MS" pitchFamily="34" charset="0"/>
              </a:rPr>
            </a:br>
            <a:r>
              <a:rPr lang="pt-BR" sz="2500" b="1" dirty="0" smtClean="0">
                <a:solidFill>
                  <a:srgbClr val="0070C0"/>
                </a:solidFill>
                <a:latin typeface="Trebuchet MS" pitchFamily="34" charset="0"/>
              </a:rPr>
              <a:t>para ficar, por </a:t>
            </a:r>
            <a:r>
              <a:rPr lang="pt-BR" sz="2500" b="1" dirty="0">
                <a:solidFill>
                  <a:srgbClr val="0070C0"/>
                </a:solidFill>
                <a:latin typeface="Trebuchet MS" pitchFamily="34" charset="0"/>
              </a:rPr>
              <a:t>isso chama para </a:t>
            </a:r>
            <a:r>
              <a:rPr lang="pt-BR" sz="2500" b="1" dirty="0" smtClean="0">
                <a:solidFill>
                  <a:srgbClr val="0070C0"/>
                </a:solidFill>
                <a:latin typeface="Trebuchet MS" pitchFamily="34" charset="0"/>
              </a:rPr>
              <a:t>                   a participação e </a:t>
            </a:r>
            <a:r>
              <a:rPr lang="pt-BR" sz="2500" b="1" dirty="0">
                <a:solidFill>
                  <a:srgbClr val="0070C0"/>
                </a:solidFill>
                <a:latin typeface="Trebuchet MS" pitchFamily="34" charset="0"/>
              </a:rPr>
              <a:t>reforça a sua </a:t>
            </a:r>
            <a:r>
              <a:rPr lang="pt-BR" sz="2500" b="1" dirty="0" smtClean="0">
                <a:solidFill>
                  <a:srgbClr val="0070C0"/>
                </a:solidFill>
                <a:latin typeface="Trebuchet MS" pitchFamily="34" charset="0"/>
              </a:rPr>
              <a:t/>
            </a:r>
            <a:br>
              <a:rPr lang="pt-BR" sz="2500" b="1" dirty="0" smtClean="0">
                <a:solidFill>
                  <a:srgbClr val="0070C0"/>
                </a:solidFill>
                <a:latin typeface="Trebuchet MS" pitchFamily="34" charset="0"/>
              </a:rPr>
            </a:br>
            <a:r>
              <a:rPr lang="pt-BR" sz="2500" b="1" dirty="0" smtClean="0">
                <a:solidFill>
                  <a:srgbClr val="0070C0"/>
                </a:solidFill>
                <a:latin typeface="Trebuchet MS" pitchFamily="34" charset="0"/>
              </a:rPr>
              <a:t>importância para </a:t>
            </a:r>
            <a:r>
              <a:rPr lang="pt-BR" sz="2500" b="1" dirty="0">
                <a:solidFill>
                  <a:srgbClr val="0070C0"/>
                </a:solidFill>
                <a:latin typeface="Trebuchet MS" pitchFamily="34" charset="0"/>
              </a:rPr>
              <a:t>a missão e,</a:t>
            </a:r>
            <a:br>
              <a:rPr lang="pt-BR" sz="2500" b="1" dirty="0">
                <a:solidFill>
                  <a:srgbClr val="0070C0"/>
                </a:solidFill>
                <a:latin typeface="Trebuchet MS" pitchFamily="34" charset="0"/>
              </a:rPr>
            </a:br>
            <a:r>
              <a:rPr lang="pt-BR" sz="2500" b="1" dirty="0">
                <a:solidFill>
                  <a:srgbClr val="0070C0"/>
                </a:solidFill>
                <a:latin typeface="Trebuchet MS" pitchFamily="34" charset="0"/>
              </a:rPr>
              <a:t>consequentemente, para a Igreja,</a:t>
            </a:r>
            <a:br>
              <a:rPr lang="pt-BR" sz="2500" b="1" dirty="0">
                <a:solidFill>
                  <a:srgbClr val="0070C0"/>
                </a:solidFill>
                <a:latin typeface="Trebuchet MS" pitchFamily="34" charset="0"/>
              </a:rPr>
            </a:br>
            <a:r>
              <a:rPr lang="pt-BR" sz="2500" b="1" dirty="0">
                <a:solidFill>
                  <a:srgbClr val="0070C0"/>
                </a:solidFill>
                <a:latin typeface="Trebuchet MS" pitchFamily="34" charset="0"/>
              </a:rPr>
              <a:t>“prestando contas” das conquistas </a:t>
            </a:r>
            <a:r>
              <a:rPr lang="pt-BR" sz="2500" b="1" dirty="0" smtClean="0">
                <a:solidFill>
                  <a:srgbClr val="0070C0"/>
                </a:solidFill>
                <a:latin typeface="Trebuchet MS" pitchFamily="34" charset="0"/>
              </a:rPr>
              <a:t>realizadas a </a:t>
            </a:r>
            <a:r>
              <a:rPr lang="pt-BR" sz="2500" b="1" dirty="0">
                <a:solidFill>
                  <a:srgbClr val="0070C0"/>
                </a:solidFill>
                <a:latin typeface="Trebuchet MS" pitchFamily="34" charset="0"/>
              </a:rPr>
              <a:t>partir do apoio </a:t>
            </a:r>
            <a:r>
              <a:rPr lang="pt-BR" sz="2500" b="1" dirty="0" smtClean="0">
                <a:solidFill>
                  <a:srgbClr val="0070C0"/>
                </a:solidFill>
                <a:latin typeface="Trebuchet MS" pitchFamily="34" charset="0"/>
              </a:rPr>
              <a:t/>
            </a:r>
            <a:br>
              <a:rPr lang="pt-BR" sz="2500" b="1" dirty="0" smtClean="0">
                <a:solidFill>
                  <a:srgbClr val="0070C0"/>
                </a:solidFill>
                <a:latin typeface="Trebuchet MS" pitchFamily="34" charset="0"/>
              </a:rPr>
            </a:br>
            <a:r>
              <a:rPr lang="pt-BR" sz="2500" b="1" dirty="0" smtClean="0">
                <a:solidFill>
                  <a:srgbClr val="0070C0"/>
                </a:solidFill>
                <a:latin typeface="Trebuchet MS" pitchFamily="34" charset="0"/>
              </a:rPr>
              <a:t>das </a:t>
            </a:r>
            <a:r>
              <a:rPr lang="pt-BR" sz="2500" b="1" dirty="0">
                <a:solidFill>
                  <a:srgbClr val="0070C0"/>
                </a:solidFill>
                <a:latin typeface="Trebuchet MS" pitchFamily="34" charset="0"/>
              </a:rPr>
              <a:t>Comunidades.</a:t>
            </a:r>
          </a:p>
          <a:p>
            <a:pPr marL="0" indent="4287">
              <a:buNone/>
            </a:pPr>
            <a:endParaRPr lang="en-US" sz="25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68319" y="171426"/>
            <a:ext cx="5194300" cy="120015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Vai</a:t>
            </a: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e </a:t>
            </a:r>
            <a:r>
              <a:rPr kumimoji="0" lang="en-US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Vem</a:t>
            </a: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2012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F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8840"/>
            <a:ext cx="6480175" cy="1877679"/>
          </a:xfrm>
          <a:prstGeom prst="rect">
            <a:avLst/>
          </a:prstGeom>
        </p:spPr>
      </p:pic>
      <p:sp>
        <p:nvSpPr>
          <p:cNvPr id="5" name="Espaço Reservado para Conteúdo 2"/>
          <p:cNvSpPr>
            <a:spLocks/>
          </p:cNvSpPr>
          <p:nvPr/>
        </p:nvSpPr>
        <p:spPr bwMode="auto">
          <a:xfrm>
            <a:off x="668319" y="2243128"/>
            <a:ext cx="5153764" cy="120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6" tIns="41148" rIns="82296" bIns="41148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t-BR" sz="5400" i="1" dirty="0" smtClean="0">
                <a:solidFill>
                  <a:srgbClr val="0070C0"/>
                </a:solidFill>
                <a:latin typeface="Garamond" pitchFamily="18" charset="0"/>
              </a:rPr>
              <a:t>Comunidade missionária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5400" b="1" dirty="0">
                <a:solidFill>
                  <a:srgbClr val="0070C0"/>
                </a:solidFill>
                <a:latin typeface="Garamond" pitchFamily="18" charset="0"/>
              </a:rPr>
              <a:t>Igreja viva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pt-BR" sz="5400" i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68319" y="171426"/>
            <a:ext cx="5194300" cy="120015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CHAMADA </a:t>
            </a:r>
            <a:r>
              <a:rPr kumimoji="0" lang="en-US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Vai</a:t>
            </a: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e </a:t>
            </a:r>
            <a:r>
              <a:rPr kumimoji="0" lang="en-US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Vem</a:t>
            </a: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2012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40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772</TotalTime>
  <Words>745</Words>
  <Application>Microsoft Office PowerPoint</Application>
  <PresentationFormat>Personalizar</PresentationFormat>
  <Paragraphs>58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Viagem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Vai e Vem 2012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Orlando</dc:creator>
  <cp:lastModifiedBy>Letícia</cp:lastModifiedBy>
  <cp:revision>110</cp:revision>
  <dcterms:created xsi:type="dcterms:W3CDTF">2012-03-01T18:19:57Z</dcterms:created>
  <dcterms:modified xsi:type="dcterms:W3CDTF">2012-05-16T23:14:45Z</dcterms:modified>
</cp:coreProperties>
</file>