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Barlow" panose="00000500000000000000" pitchFamily="2" charset="0"/>
      <p:regular r:id="rId15"/>
      <p:italic r:id="rId16"/>
    </p:embeddedFont>
    <p:embeddedFont>
      <p:font typeface="Barlow Bold" panose="00000800000000000000" charset="0"/>
      <p:regular r:id="rId17"/>
    </p:embeddedFont>
    <p:embeddedFont>
      <p:font typeface="Barlow Heavy" panose="020B0604020202020204" charset="0"/>
      <p:regular r:id="rId18"/>
    </p:embeddedFont>
    <p:embeddedFont>
      <p:font typeface="Barlow Heavy Italics" panose="020B0604020202020204" charset="0"/>
      <p:regular r:id="rId19"/>
    </p:embeddedFont>
    <p:embeddedFont>
      <p:font typeface="Barlow Italics" panose="020B0604020202020204" charset="0"/>
      <p:regular r:id="rId20"/>
    </p:embeddedFont>
    <p:embeddedFont>
      <p:font typeface="Lato" panose="020F0502020204030203" pitchFamily="34" charset="0"/>
      <p:regular r:id="rId21"/>
    </p:embeddedFont>
    <p:embeddedFont>
      <p:font typeface="Lato Bold" panose="020F0502020204030203" charset="0"/>
      <p:regular r:id="rId22"/>
    </p:embeddedFont>
    <p:embeddedFont>
      <p:font typeface="Lato Bold Italics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32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165570" y="4438650"/>
            <a:ext cx="15956860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0"/>
              </a:lnSpc>
            </a:pPr>
            <a:r>
              <a:rPr lang="en-US" sz="5000" b="1" i="1">
                <a:solidFill>
                  <a:srgbClr val="305E9B"/>
                </a:solidFill>
                <a:latin typeface="Barlow Heavy Italics"/>
                <a:ea typeface="Barlow Heavy Italics"/>
                <a:cs typeface="Barlow Heavy Italics"/>
                <a:sym typeface="Barlow Heavy Italics"/>
              </a:rPr>
              <a:t>COMO MOBILIZAR, ENGAJAR PESSOAS E FORTALECER O EXERCÍCIO DO SACERDÓCIO GERAL NA IECLB?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28700" y="1057275"/>
            <a:ext cx="16230600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50"/>
              </a:lnSpc>
            </a:pPr>
            <a:r>
              <a:rPr lang="en-US" sz="5000" b="1">
                <a:solidFill>
                  <a:srgbClr val="305E9B"/>
                </a:solidFill>
                <a:latin typeface="Barlow Heavy"/>
                <a:ea typeface="Barlow Heavy"/>
                <a:cs typeface="Barlow Heavy"/>
                <a:sym typeface="Barlow Heavy"/>
              </a:rPr>
              <a:t>AS DIFERENÇAS ENTRE VOLUNTARIADO, SERVIÇO, SOLIDARIEDADE E VOCAÇÃO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3148965"/>
            <a:ext cx="16230600" cy="3989070"/>
            <a:chOff x="0" y="0"/>
            <a:chExt cx="21640800" cy="5318760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20476080" cy="1203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40"/>
                </a:lnSpc>
              </a:pPr>
              <a:r>
                <a:rPr lang="en-US" sz="3000" b="1" spc="141">
                  <a:solidFill>
                    <a:srgbClr val="FF8930"/>
                  </a:solidFill>
                  <a:latin typeface="Lato Bold"/>
                  <a:ea typeface="Lato Bold"/>
                  <a:cs typeface="Lato Bold"/>
                  <a:sym typeface="Lato Bold"/>
                </a:rPr>
                <a:t>São conceitos interligados, mas diferentes. Entender isso ajuda a mobilizar melhor as pessoas voluntárias!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797685"/>
              <a:ext cx="21640800" cy="352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200"/>
                </a:lnSpc>
              </a:pPr>
              <a:r>
                <a:rPr lang="en-US" sz="3000" b="1" spc="141">
                  <a:solidFill>
                    <a:srgbClr val="305E9B"/>
                  </a:solidFill>
                  <a:latin typeface="Lato Bold"/>
                  <a:ea typeface="Lato Bold"/>
                  <a:cs typeface="Lato Bold"/>
                  <a:sym typeface="Lato Bold"/>
                </a:rPr>
                <a:t>📍 Voluntariado → </a:t>
              </a:r>
              <a:r>
                <a:rPr lang="en-US" sz="3000" b="1" i="1" spc="141">
                  <a:solidFill>
                    <a:srgbClr val="305E9B"/>
                  </a:solidFill>
                  <a:latin typeface="Lato Bold Italics"/>
                  <a:ea typeface="Lato Bold Italics"/>
                  <a:cs typeface="Lato Bold Italics"/>
                  <a:sym typeface="Lato Bold Italics"/>
                </a:rPr>
                <a:t>Ação livre e sem remuneração para apoiar uma causa.</a:t>
              </a:r>
            </a:p>
            <a:p>
              <a:pPr algn="just">
                <a:lnSpc>
                  <a:spcPts val="4200"/>
                </a:lnSpc>
              </a:pPr>
              <a:r>
                <a:rPr lang="en-US" sz="3000" b="1" spc="141">
                  <a:solidFill>
                    <a:srgbClr val="305E9B"/>
                  </a:solidFill>
                  <a:latin typeface="Lato Bold"/>
                  <a:ea typeface="Lato Bold"/>
                  <a:cs typeface="Lato Bold"/>
                  <a:sym typeface="Lato Bold"/>
                </a:rPr>
                <a:t>📍 Serviço → </a:t>
              </a:r>
              <a:r>
                <a:rPr lang="en-US" sz="3000" b="1" i="1" spc="141">
                  <a:solidFill>
                    <a:srgbClr val="305E9B"/>
                  </a:solidFill>
                  <a:latin typeface="Lato Bold Italics"/>
                  <a:ea typeface="Lato Bold Italics"/>
                  <a:cs typeface="Lato Bold Italics"/>
                  <a:sym typeface="Lato Bold Italics"/>
                </a:rPr>
                <a:t>O compromisso de servir a Deus e às pessoas: sacerdócio geral de todas as pessoas que creem.</a:t>
              </a:r>
            </a:p>
            <a:p>
              <a:pPr algn="just">
                <a:lnSpc>
                  <a:spcPts val="4200"/>
                </a:lnSpc>
              </a:pPr>
              <a:r>
                <a:rPr lang="en-US" sz="3000" b="1" spc="141">
                  <a:solidFill>
                    <a:srgbClr val="305E9B"/>
                  </a:solidFill>
                  <a:latin typeface="Lato Bold"/>
                  <a:ea typeface="Lato Bold"/>
                  <a:cs typeface="Lato Bold"/>
                  <a:sym typeface="Lato Bold"/>
                </a:rPr>
                <a:t>📍 Solidariedade → </a:t>
              </a:r>
              <a:r>
                <a:rPr lang="en-US" sz="3000" b="1" i="1" spc="141">
                  <a:solidFill>
                    <a:srgbClr val="305E9B"/>
                  </a:solidFill>
                  <a:latin typeface="Lato Bold Italics"/>
                  <a:ea typeface="Lato Bold Italics"/>
                  <a:cs typeface="Lato Bold Italics"/>
                  <a:sym typeface="Lato Bold Italics"/>
                </a:rPr>
                <a:t>Um valor, um princípio que nos move a agir.</a:t>
              </a:r>
            </a:p>
            <a:p>
              <a:pPr algn="just">
                <a:lnSpc>
                  <a:spcPts val="4200"/>
                </a:lnSpc>
              </a:pPr>
              <a:r>
                <a:rPr lang="en-US" sz="3000" b="1" spc="141">
                  <a:solidFill>
                    <a:srgbClr val="305E9B"/>
                  </a:solidFill>
                  <a:latin typeface="Lato Bold"/>
                  <a:ea typeface="Lato Bold"/>
                  <a:cs typeface="Lato Bold"/>
                  <a:sym typeface="Lato Bold"/>
                </a:rPr>
                <a:t>📍 Vocação → </a:t>
              </a:r>
              <a:r>
                <a:rPr lang="en-US" sz="3000" b="1" i="1" spc="141">
                  <a:solidFill>
                    <a:srgbClr val="305E9B"/>
                  </a:solidFill>
                  <a:latin typeface="Lato Bold Italics"/>
                  <a:ea typeface="Lato Bold Italics"/>
                  <a:cs typeface="Lato Bold Italics"/>
                  <a:sym typeface="Lato Bold Italics"/>
                </a:rPr>
                <a:t>O chamado individual para servir com os dons que Deus nos deu.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2526357" y="3028950"/>
            <a:ext cx="13235285" cy="425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0"/>
              </a:lnSpc>
              <a:spcBef>
                <a:spcPct val="0"/>
              </a:spcBef>
            </a:pPr>
            <a:r>
              <a:rPr lang="en-US" sz="500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É dever e privilégio de toda pessoa vocacionada/</a:t>
            </a:r>
          </a:p>
          <a:p>
            <a:pPr algn="ctr">
              <a:lnSpc>
                <a:spcPts val="5550"/>
              </a:lnSpc>
              <a:spcBef>
                <a:spcPct val="0"/>
              </a:spcBef>
            </a:pPr>
            <a:r>
              <a:rPr lang="en-US" sz="500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chamada por Deus, mediante Jesus Cristo, </a:t>
            </a:r>
          </a:p>
          <a:p>
            <a:pPr algn="ctr">
              <a:lnSpc>
                <a:spcPts val="5550"/>
              </a:lnSpc>
              <a:spcBef>
                <a:spcPct val="0"/>
              </a:spcBef>
            </a:pPr>
            <a:r>
              <a:rPr lang="en-US" sz="500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partilhar, semear, testemunhar, </a:t>
            </a:r>
          </a:p>
          <a:p>
            <a:pPr algn="ctr">
              <a:lnSpc>
                <a:spcPts val="5550"/>
              </a:lnSpc>
              <a:spcBef>
                <a:spcPct val="0"/>
              </a:spcBef>
            </a:pPr>
            <a:r>
              <a:rPr lang="en-US" sz="500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ministrar a generosidade de Deus </a:t>
            </a:r>
          </a:p>
          <a:p>
            <a:pPr algn="ctr">
              <a:lnSpc>
                <a:spcPts val="5550"/>
              </a:lnSpc>
              <a:spcBef>
                <a:spcPct val="0"/>
              </a:spcBef>
            </a:pPr>
            <a:r>
              <a:rPr lang="en-US" sz="500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manifesta pela sua palavra. </a:t>
            </a:r>
          </a:p>
          <a:p>
            <a:pPr algn="ctr">
              <a:lnSpc>
                <a:spcPts val="5550"/>
              </a:lnSpc>
              <a:spcBef>
                <a:spcPct val="0"/>
              </a:spcBef>
            </a:pPr>
            <a:r>
              <a:rPr lang="en-US" sz="500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(P. Pedro Puentes Reyes)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028700" y="2282190"/>
            <a:ext cx="16230600" cy="5751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0"/>
              </a:lnSpc>
            </a:pPr>
            <a:r>
              <a:rPr lang="en-US" sz="5000" b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EXEMPLOS:</a:t>
            </a:r>
          </a:p>
          <a:p>
            <a:pPr algn="ctr">
              <a:lnSpc>
                <a:spcPts val="3330"/>
              </a:lnSpc>
            </a:pPr>
            <a:endParaRPr lang="en-US" sz="5000" b="1">
              <a:solidFill>
                <a:srgbClr val="941812"/>
              </a:solidFill>
              <a:latin typeface="Barlow Bold"/>
              <a:ea typeface="Barlow Bold"/>
              <a:cs typeface="Barlow Bold"/>
              <a:sym typeface="Barlow Bold"/>
            </a:endParaRPr>
          </a:p>
          <a:p>
            <a:pPr algn="just">
              <a:lnSpc>
                <a:spcPts val="3330"/>
              </a:lnSpc>
            </a:pPr>
            <a:r>
              <a:rPr lang="en-US" sz="300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➡ Uma pessoa jovem pode começar como voluntária num evento, mas, ao longo do tempo, percebe que sua vocação está no ensino, torna-se orientadora do Culto Infantil e decide ser Ministro ou Ministra.</a:t>
            </a:r>
          </a:p>
          <a:p>
            <a:pPr algn="just">
              <a:lnSpc>
                <a:spcPts val="3330"/>
              </a:lnSpc>
            </a:pPr>
            <a:endParaRPr lang="en-US" sz="3000">
              <a:solidFill>
                <a:srgbClr val="941812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just">
              <a:lnSpc>
                <a:spcPts val="3330"/>
              </a:lnSpc>
            </a:pPr>
            <a:r>
              <a:rPr lang="en-US" sz="300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➡ Um professor ou uma professora resolve se envolver no trabalho comunitário e desperta a vocação para o Ministério Ordenado. Inscreve-se no Curso EAD em Teologia e realiza atividades práticas do curso em sua comunidade.</a:t>
            </a:r>
          </a:p>
          <a:p>
            <a:pPr algn="just">
              <a:lnSpc>
                <a:spcPts val="3330"/>
              </a:lnSpc>
            </a:pPr>
            <a:endParaRPr lang="en-US" sz="3000">
              <a:solidFill>
                <a:srgbClr val="941812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just">
              <a:lnSpc>
                <a:spcPts val="3330"/>
              </a:lnSpc>
            </a:pPr>
            <a:r>
              <a:rPr lang="en-US" sz="300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➡ Uma pessoa se aposenta, é convidada e decide servir no presbitério da comunidade.</a:t>
            </a:r>
          </a:p>
          <a:p>
            <a:pPr algn="just">
              <a:lnSpc>
                <a:spcPts val="3330"/>
              </a:lnSpc>
            </a:pPr>
            <a:endParaRPr lang="en-US" sz="3000">
              <a:solidFill>
                <a:srgbClr val="941812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just">
              <a:lnSpc>
                <a:spcPts val="3330"/>
              </a:lnSpc>
              <a:spcBef>
                <a:spcPct val="0"/>
              </a:spcBef>
            </a:pPr>
            <a:r>
              <a:rPr lang="en-US" sz="300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➡ Que outros exemplos acontecem em sua comunidade?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28700" y="3099753"/>
            <a:ext cx="16230600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39"/>
              </a:lnSpc>
            </a:pP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Apresentação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baseada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na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palestra da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Psicóloga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Maria Inês Lara                                    (parceirosvoluntarios.org.br) “</a:t>
            </a:r>
            <a:r>
              <a:rPr lang="en-US" sz="3999" i="1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Os</a:t>
            </a:r>
            <a:r>
              <a:rPr lang="en-US" sz="3999" i="1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i="1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desafios</a:t>
            </a:r>
            <a:r>
              <a:rPr lang="en-US" sz="3999" i="1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i="1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por</a:t>
            </a:r>
            <a:r>
              <a:rPr lang="en-US" sz="3999" i="1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i="1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trás</a:t>
            </a:r>
            <a:r>
              <a:rPr lang="en-US" sz="3999" i="1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da </a:t>
            </a:r>
            <a:r>
              <a:rPr lang="en-US" sz="3999" i="1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solidariedade</a:t>
            </a:r>
            <a:r>
              <a:rPr lang="en-US" sz="3999" i="1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e do </a:t>
            </a:r>
            <a:r>
              <a:rPr lang="en-US" sz="3999" i="1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Voluntariado</a:t>
            </a:r>
            <a:r>
              <a:rPr lang="en-US" sz="3999" i="1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”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realizada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no II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Seminário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de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Multiplicadores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e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Multiplicadoras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do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Programa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Vocações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</a:p>
          <a:p>
            <a:pPr algn="just">
              <a:lnSpc>
                <a:spcPts val="4639"/>
              </a:lnSpc>
            </a:pPr>
            <a:endParaRPr lang="en-US" sz="3999" dirty="0">
              <a:solidFill>
                <a:srgbClr val="305E9B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just">
              <a:lnSpc>
                <a:spcPts val="4639"/>
              </a:lnSpc>
            </a:pP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O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Programa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Vocações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está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sob a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responsabilidade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do GT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Vocações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Secretaria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de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Formação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e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Secretaria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de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Missão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</a:p>
        </p:txBody>
      </p:sp>
      <p:sp>
        <p:nvSpPr>
          <p:cNvPr id="4" name="Freeform 4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2228422" y="3527107"/>
            <a:ext cx="13831156" cy="3232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US" sz="5000" b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 Um chamado para servir e transformar</a:t>
            </a:r>
          </a:p>
          <a:p>
            <a:pPr algn="ctr">
              <a:lnSpc>
                <a:spcPts val="5800"/>
              </a:lnSpc>
            </a:pPr>
            <a:endParaRPr lang="en-US" sz="5000" b="1">
              <a:solidFill>
                <a:srgbClr val="941812"/>
              </a:solidFill>
              <a:latin typeface="Barlow Bold"/>
              <a:ea typeface="Barlow Bold"/>
              <a:cs typeface="Barlow Bold"/>
              <a:sym typeface="Barlow Bold"/>
            </a:endParaRPr>
          </a:p>
          <a:p>
            <a:pPr algn="ctr">
              <a:lnSpc>
                <a:spcPts val="4639"/>
              </a:lnSpc>
            </a:pPr>
            <a:r>
              <a:rPr lang="en-US" sz="3999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 “Vocação como serviço de testemunhar ao mundo o amor generoso manifesto por Deus em Cristo”. </a:t>
            </a:r>
          </a:p>
          <a:p>
            <a:pPr algn="ctr">
              <a:lnSpc>
                <a:spcPts val="4639"/>
              </a:lnSpc>
            </a:pPr>
            <a:r>
              <a:rPr lang="en-US" sz="3999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(P. Pedro Puentes Reyes)</a:t>
            </a:r>
          </a:p>
        </p:txBody>
      </p:sp>
      <p:sp>
        <p:nvSpPr>
          <p:cNvPr id="4" name="Freeform 4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28700" y="4397375"/>
            <a:ext cx="16230600" cy="1492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00"/>
              </a:lnSpc>
            </a:pPr>
            <a:r>
              <a:rPr lang="en-US" sz="5000" i="1">
                <a:solidFill>
                  <a:srgbClr val="305E9B"/>
                </a:solidFill>
                <a:latin typeface="Barlow Italics"/>
                <a:ea typeface="Barlow Italics"/>
                <a:cs typeface="Barlow Italics"/>
                <a:sym typeface="Barlow Italics"/>
              </a:rPr>
              <a:t>"Quem já enfrentou dificuldades para engajar ou manter pessoas voluntárias?"</a:t>
            </a:r>
          </a:p>
        </p:txBody>
      </p:sp>
      <p:sp>
        <p:nvSpPr>
          <p:cNvPr id="4" name="Freeform 4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163656" y="1766726"/>
            <a:ext cx="16095644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50"/>
              </a:lnSpc>
            </a:pPr>
            <a:r>
              <a:rPr lang="en-US" sz="5000" b="1">
                <a:solidFill>
                  <a:srgbClr val="305E9B"/>
                </a:solidFill>
                <a:latin typeface="Barlow Heavy"/>
                <a:ea typeface="Barlow Heavy"/>
                <a:cs typeface="Barlow Heavy"/>
                <a:sym typeface="Barlow Heavy"/>
              </a:rPr>
              <a:t>COMO A IGREJA LUTERANA SE ORGANIZA?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93252" y="2663928"/>
            <a:ext cx="16095644" cy="1191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19"/>
              </a:lnSpc>
            </a:pPr>
            <a:r>
              <a:rPr lang="en-US" sz="3999" spc="187">
                <a:solidFill>
                  <a:srgbClr val="FF8930"/>
                </a:solidFill>
                <a:latin typeface="Lato"/>
                <a:ea typeface="Lato"/>
                <a:cs typeface="Lato"/>
                <a:sym typeface="Lato"/>
              </a:rPr>
              <a:t>Entender a estrutura ajuda a mobilizar melhor para o sacerdócio geral!</a:t>
            </a:r>
          </a:p>
        </p:txBody>
      </p:sp>
      <p:sp>
        <p:nvSpPr>
          <p:cNvPr id="5" name="Freeform 5"/>
          <p:cNvSpPr/>
          <p:nvPr/>
        </p:nvSpPr>
        <p:spPr>
          <a:xfrm>
            <a:off x="3255071" y="4017113"/>
            <a:ext cx="10522516" cy="5708465"/>
          </a:xfrm>
          <a:custGeom>
            <a:avLst/>
            <a:gdLst/>
            <a:ahLst/>
            <a:cxnLst/>
            <a:rect l="l" t="t" r="r" b="b"/>
            <a:pathLst>
              <a:path w="10522516" h="5708465">
                <a:moveTo>
                  <a:pt x="0" y="0"/>
                </a:moveTo>
                <a:lnTo>
                  <a:pt x="10522516" y="0"/>
                </a:lnTo>
                <a:lnTo>
                  <a:pt x="10522516" y="5708465"/>
                </a:lnTo>
                <a:lnTo>
                  <a:pt x="0" y="57084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4103856" y="5660305"/>
            <a:ext cx="8824946" cy="3324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3896" lvl="1" indent="-291948" algn="just">
              <a:lnSpc>
                <a:spcPts val="3786"/>
              </a:lnSpc>
              <a:buFont typeface="Arial"/>
              <a:buChar char="•"/>
            </a:pPr>
            <a:r>
              <a:rPr lang="en-US" sz="2704" b="1" spc="127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Comunidade → Base local, onde tudo acontece.</a:t>
            </a:r>
          </a:p>
          <a:p>
            <a:pPr marL="583896" lvl="1" indent="-291948" algn="just">
              <a:lnSpc>
                <a:spcPts val="3786"/>
              </a:lnSpc>
              <a:buFont typeface="Arial"/>
              <a:buChar char="•"/>
            </a:pPr>
            <a:r>
              <a:rPr lang="en-US" sz="2704" b="1" spc="127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Paróquia → Conjunto de comunidades em uma mesma região.</a:t>
            </a:r>
          </a:p>
          <a:p>
            <a:pPr marL="583896" lvl="1" indent="-291948" algn="just">
              <a:lnSpc>
                <a:spcPts val="3786"/>
              </a:lnSpc>
              <a:buFont typeface="Arial"/>
              <a:buChar char="•"/>
            </a:pPr>
            <a:r>
              <a:rPr lang="en-US" sz="2704" b="1" spc="127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Sínodo → Coordena as paróquias e apoia as lideranças.</a:t>
            </a:r>
          </a:p>
          <a:p>
            <a:pPr marL="583896" lvl="1" indent="-291948" algn="just">
              <a:lnSpc>
                <a:spcPts val="3786"/>
              </a:lnSpc>
              <a:buFont typeface="Arial"/>
              <a:buChar char="•"/>
            </a:pPr>
            <a:r>
              <a:rPr lang="en-US" sz="2704" b="1" spc="127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Conselho da Igreja, Presidência, Secretarias→ Direção nacional da igreja.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141892" y="4699635"/>
            <a:ext cx="4532717" cy="443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0"/>
              </a:lnSpc>
            </a:pPr>
            <a:r>
              <a:rPr lang="en-US" sz="3000" b="1">
                <a:solidFill>
                  <a:srgbClr val="305E9B"/>
                </a:solidFill>
                <a:latin typeface="Barlow Heavy"/>
                <a:ea typeface="Barlow Heavy"/>
                <a:cs typeface="Barlow Heavy"/>
                <a:sym typeface="Barlow Heavy"/>
              </a:rPr>
              <a:t>NÍVEIS DE ORGANIZAÇÃO</a:t>
            </a:r>
          </a:p>
        </p:txBody>
      </p:sp>
      <p:sp>
        <p:nvSpPr>
          <p:cNvPr id="8" name="Freeform 8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163656" y="1766726"/>
            <a:ext cx="16095644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50"/>
              </a:lnSpc>
            </a:pPr>
            <a:r>
              <a:rPr lang="en-US" sz="5000" b="1">
                <a:solidFill>
                  <a:srgbClr val="305E9B"/>
                </a:solidFill>
                <a:latin typeface="Barlow Heavy"/>
                <a:ea typeface="Barlow Heavy"/>
                <a:cs typeface="Barlow Heavy"/>
                <a:sym typeface="Barlow Heavy"/>
              </a:rPr>
              <a:t>COMO A IGREJA LUTERANA SE ORGANIZA?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93252" y="2663928"/>
            <a:ext cx="16095644" cy="1191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19"/>
              </a:lnSpc>
            </a:pPr>
            <a:r>
              <a:rPr lang="en-US" sz="3999" spc="187">
                <a:solidFill>
                  <a:srgbClr val="FF8930"/>
                </a:solidFill>
                <a:latin typeface="Lato"/>
                <a:ea typeface="Lato"/>
                <a:cs typeface="Lato"/>
                <a:sym typeface="Lato"/>
              </a:rPr>
              <a:t>Entender a estrutura ajuda a mobilizar melhor para o sacerdócio geral!</a:t>
            </a:r>
          </a:p>
        </p:txBody>
      </p:sp>
      <p:sp>
        <p:nvSpPr>
          <p:cNvPr id="5" name="Freeform 5"/>
          <p:cNvSpPr/>
          <p:nvPr/>
        </p:nvSpPr>
        <p:spPr>
          <a:xfrm>
            <a:off x="3255071" y="4017113"/>
            <a:ext cx="10522516" cy="5708465"/>
          </a:xfrm>
          <a:custGeom>
            <a:avLst/>
            <a:gdLst/>
            <a:ahLst/>
            <a:cxnLst/>
            <a:rect l="l" t="t" r="r" b="b"/>
            <a:pathLst>
              <a:path w="10522516" h="5708465">
                <a:moveTo>
                  <a:pt x="0" y="0"/>
                </a:moveTo>
                <a:lnTo>
                  <a:pt x="10522516" y="0"/>
                </a:lnTo>
                <a:lnTo>
                  <a:pt x="10522516" y="5708465"/>
                </a:lnTo>
                <a:lnTo>
                  <a:pt x="0" y="57084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4103856" y="5660305"/>
            <a:ext cx="8824946" cy="3324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3896" lvl="1" indent="-291948" algn="just">
              <a:lnSpc>
                <a:spcPts val="3786"/>
              </a:lnSpc>
              <a:buFont typeface="Arial"/>
              <a:buChar char="•"/>
            </a:pPr>
            <a:r>
              <a:rPr lang="en-US" sz="2704" b="1" spc="127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Diaconia (assistência social, acolhimento, visitas).</a:t>
            </a:r>
          </a:p>
          <a:p>
            <a:pPr marL="583896" lvl="1" indent="-291948" algn="just">
              <a:lnSpc>
                <a:spcPts val="3786"/>
              </a:lnSpc>
              <a:buFont typeface="Arial"/>
              <a:buChar char="•"/>
            </a:pPr>
            <a:r>
              <a:rPr lang="en-US" sz="2704" b="1" spc="127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Educação (culto infantil, ensino confirmatório, formação).</a:t>
            </a:r>
          </a:p>
          <a:p>
            <a:pPr marL="583896" lvl="1" indent="-291948" algn="just">
              <a:lnSpc>
                <a:spcPts val="3786"/>
              </a:lnSpc>
              <a:buFont typeface="Arial"/>
              <a:buChar char="•"/>
            </a:pPr>
            <a:r>
              <a:rPr lang="en-US" sz="2704" b="1" spc="127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Cultura e música (coral, eventos, oficinas).</a:t>
            </a:r>
          </a:p>
          <a:p>
            <a:pPr marL="583896" lvl="1" indent="-291948" algn="just">
              <a:lnSpc>
                <a:spcPts val="3786"/>
              </a:lnSpc>
              <a:buFont typeface="Arial"/>
              <a:buChar char="•"/>
            </a:pPr>
            <a:r>
              <a:rPr lang="en-US" sz="2704" b="1" spc="127">
                <a:solidFill>
                  <a:srgbClr val="305E9B"/>
                </a:solidFill>
                <a:latin typeface="Lato Bold"/>
                <a:ea typeface="Lato Bold"/>
                <a:cs typeface="Lato Bold"/>
                <a:sym typeface="Lato Bold"/>
              </a:rPr>
              <a:t>Conselhos e presbitério (coordenação dos trabalhos).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435458" y="4926330"/>
            <a:ext cx="8161742" cy="443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0"/>
              </a:lnSpc>
            </a:pPr>
            <a:r>
              <a:rPr lang="en-US" sz="3000" b="1">
                <a:solidFill>
                  <a:srgbClr val="305E9B"/>
                </a:solidFill>
                <a:latin typeface="Barlow Heavy"/>
                <a:ea typeface="Barlow Heavy"/>
                <a:cs typeface="Barlow Heavy"/>
                <a:sym typeface="Barlow Heavy"/>
              </a:rPr>
              <a:t>ONDE ATUAM AS PESSOAS VOLUNTÁRIAS?</a:t>
            </a:r>
          </a:p>
        </p:txBody>
      </p:sp>
      <p:sp>
        <p:nvSpPr>
          <p:cNvPr id="8" name="Freeform 8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304903" y="1866183"/>
            <a:ext cx="15678194" cy="775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58"/>
              </a:lnSpc>
            </a:pPr>
            <a:r>
              <a:rPr lang="en-US" sz="5368" b="1">
                <a:solidFill>
                  <a:srgbClr val="305E9B"/>
                </a:solidFill>
                <a:latin typeface="Barlow Heavy"/>
                <a:ea typeface="Barlow Heavy"/>
                <a:cs typeface="Barlow Heavy"/>
                <a:sym typeface="Barlow Heavy"/>
              </a:rPr>
              <a:t>POR QUE ESTE TEMA É IMPORTANTE?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398377"/>
            <a:ext cx="16230600" cy="1350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40"/>
              </a:lnSpc>
            </a:pPr>
            <a:r>
              <a:rPr lang="en-US" sz="3000" spc="14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r>
              <a:rPr lang="en-US" sz="3000" b="1" spc="141">
                <a:solidFill>
                  <a:srgbClr val="2F5F98"/>
                </a:solidFill>
                <a:latin typeface="Lato Bold"/>
                <a:ea typeface="Lato Bold"/>
                <a:cs typeface="Lato Bold"/>
                <a:sym typeface="Lato Bold"/>
              </a:rPr>
              <a:t>O voluntariado é essencial na igreja, mas engajar e manter pessoas voluntárias atuantes é um desafio.</a:t>
            </a:r>
          </a:p>
          <a:p>
            <a:pPr algn="l">
              <a:lnSpc>
                <a:spcPts val="3540"/>
              </a:lnSpc>
            </a:pPr>
            <a:r>
              <a:rPr lang="en-US" sz="3000" spc="14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r>
              <a:rPr lang="en-US" sz="3000" b="1" spc="141">
                <a:solidFill>
                  <a:srgbClr val="2F5F98"/>
                </a:solidFill>
                <a:latin typeface="Lato Bold"/>
                <a:ea typeface="Lato Bold"/>
                <a:cs typeface="Lato Bold"/>
                <a:sym typeface="Lato Bold"/>
              </a:rPr>
              <a:t>Os problemas mais comuns: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5143500"/>
            <a:ext cx="12716173" cy="224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40"/>
              </a:lnSpc>
              <a:spcBef>
                <a:spcPct val="0"/>
              </a:spcBef>
            </a:pPr>
            <a:r>
              <a:rPr lang="en-US" sz="3000" spc="14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❌ Pessoas voluntárias entram, mas desistem rapidamente.</a:t>
            </a:r>
          </a:p>
          <a:p>
            <a:pPr algn="just">
              <a:lnSpc>
                <a:spcPts val="3540"/>
              </a:lnSpc>
              <a:spcBef>
                <a:spcPct val="0"/>
              </a:spcBef>
            </a:pPr>
            <a:r>
              <a:rPr lang="en-US" sz="3000" spc="14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❌ As pessoas voluntárias acabam sobrecarregadas.</a:t>
            </a:r>
          </a:p>
          <a:p>
            <a:pPr algn="just">
              <a:lnSpc>
                <a:spcPts val="3540"/>
              </a:lnSpc>
              <a:spcBef>
                <a:spcPct val="0"/>
              </a:spcBef>
            </a:pPr>
            <a:r>
              <a:rPr lang="en-US" sz="3000" spc="14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❌ Falta clareza sobre os papéis de cada um e cada uma.</a:t>
            </a:r>
          </a:p>
          <a:p>
            <a:pPr algn="just">
              <a:lnSpc>
                <a:spcPts val="3540"/>
              </a:lnSpc>
              <a:spcBef>
                <a:spcPct val="0"/>
              </a:spcBef>
            </a:pPr>
            <a:r>
              <a:rPr lang="en-US" sz="3000" spc="14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❌ Pouco reconhecimento desmotiva quem serve.</a:t>
            </a:r>
          </a:p>
          <a:p>
            <a:pPr algn="just">
              <a:lnSpc>
                <a:spcPts val="3540"/>
              </a:lnSpc>
              <a:spcBef>
                <a:spcPct val="0"/>
              </a:spcBef>
            </a:pPr>
            <a:r>
              <a:rPr lang="en-US" sz="3000" spc="14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❌ Conflitos internos fazem com que pessoas voluntárias se afastem.</a:t>
            </a:r>
          </a:p>
        </p:txBody>
      </p:sp>
      <p:sp>
        <p:nvSpPr>
          <p:cNvPr id="6" name="Freeform 6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304903" y="4309110"/>
            <a:ext cx="15678194" cy="1706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60"/>
              </a:lnSpc>
            </a:pPr>
            <a:r>
              <a:rPr lang="en-US" sz="6000" b="1">
                <a:solidFill>
                  <a:srgbClr val="305E9B"/>
                </a:solidFill>
                <a:latin typeface="Barlow Heavy"/>
                <a:ea typeface="Barlow Heavy"/>
                <a:cs typeface="Barlow Heavy"/>
                <a:sym typeface="Barlow Heavy"/>
              </a:rPr>
              <a:t>O QUE MAIS DIFICULTA O ENGAJAMENTO DE PESSOAS VOLUNTÁRIAS NA SUA PARÓQUIA?</a:t>
            </a:r>
          </a:p>
        </p:txBody>
      </p:sp>
      <p:sp>
        <p:nvSpPr>
          <p:cNvPr id="4" name="Freeform 4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28700" y="3390265"/>
            <a:ext cx="16230600" cy="3506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40"/>
              </a:lnSpc>
            </a:pPr>
            <a:r>
              <a:rPr lang="en-US" sz="400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✔ Como </a:t>
            </a:r>
            <a:r>
              <a:rPr lang="en-US" sz="4000" b="1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mobilizar pessoas voluntárias</a:t>
            </a:r>
            <a:r>
              <a:rPr lang="en-US" sz="400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de forma mais eficaz.</a:t>
            </a:r>
          </a:p>
          <a:p>
            <a:pPr algn="l">
              <a:lnSpc>
                <a:spcPts val="4640"/>
              </a:lnSpc>
            </a:pPr>
            <a:r>
              <a:rPr lang="en-US" sz="400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✔ Como </a:t>
            </a:r>
            <a:r>
              <a:rPr lang="en-US" sz="4000" b="1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criar pertencimento</a:t>
            </a:r>
            <a:r>
              <a:rPr lang="en-US" sz="400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para evitar a rotatividade.</a:t>
            </a:r>
          </a:p>
          <a:p>
            <a:pPr algn="l">
              <a:lnSpc>
                <a:spcPts val="4640"/>
              </a:lnSpc>
            </a:pPr>
            <a:r>
              <a:rPr lang="en-US" sz="400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✔ Diferentes formas de </a:t>
            </a:r>
            <a:r>
              <a:rPr lang="en-US" sz="4000" b="1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reconhecer pessoas voluntárias</a:t>
            </a:r>
            <a:r>
              <a:rPr lang="en-US" sz="400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e fortalecer seu compromisso.</a:t>
            </a:r>
          </a:p>
          <a:p>
            <a:pPr algn="l">
              <a:lnSpc>
                <a:spcPts val="4640"/>
              </a:lnSpc>
            </a:pPr>
            <a:r>
              <a:rPr lang="en-US" sz="400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✔ Como </a:t>
            </a:r>
            <a:r>
              <a:rPr lang="en-US" sz="4000" b="1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resolver problemas sem afastar</a:t>
            </a:r>
            <a:r>
              <a:rPr lang="en-US" sz="400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as pessoas voluntárias.</a:t>
            </a:r>
          </a:p>
          <a:p>
            <a:pPr algn="l">
              <a:lnSpc>
                <a:spcPts val="4640"/>
              </a:lnSpc>
            </a:pPr>
            <a:r>
              <a:rPr lang="en-US" sz="400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✔ Estratégias práticas que vocês podem </a:t>
            </a:r>
            <a:r>
              <a:rPr lang="en-US" sz="4000" b="1">
                <a:solidFill>
                  <a:srgbClr val="305E9B"/>
                </a:solidFill>
                <a:latin typeface="Barlow Bold"/>
                <a:ea typeface="Barlow Bold"/>
                <a:cs typeface="Barlow Bold"/>
                <a:sym typeface="Barlow Bold"/>
              </a:rPr>
              <a:t>aplicar imediatamente</a:t>
            </a:r>
            <a:r>
              <a:rPr lang="en-US" sz="400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</a:p>
        </p:txBody>
      </p:sp>
      <p:sp>
        <p:nvSpPr>
          <p:cNvPr id="4" name="Freeform 4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28700" y="1057275"/>
            <a:ext cx="16230600" cy="805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104"/>
              </a:lnSpc>
            </a:pPr>
            <a:r>
              <a:rPr lang="en-US" sz="5499" b="1">
                <a:solidFill>
                  <a:srgbClr val="305E9B"/>
                </a:solidFill>
                <a:latin typeface="Barlow Heavy"/>
                <a:ea typeface="Barlow Heavy"/>
                <a:cs typeface="Barlow Heavy"/>
                <a:sym typeface="Barlow Heavy"/>
              </a:rPr>
              <a:t>O QUE SIGNIFICA SER UMA PESSOA VOLUNTÁRIA?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3174746"/>
            <a:ext cx="16230600" cy="3937508"/>
            <a:chOff x="0" y="0"/>
            <a:chExt cx="21640800" cy="5250011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21640800" cy="1203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40"/>
                </a:lnSpc>
              </a:pPr>
              <a:r>
                <a:rPr lang="en-US" sz="3000" b="1" spc="141">
                  <a:solidFill>
                    <a:srgbClr val="2F5F98"/>
                  </a:solidFill>
                  <a:latin typeface="Lato Bold"/>
                  <a:ea typeface="Lato Bold"/>
                  <a:cs typeface="Lato Bold"/>
                  <a:sym typeface="Lato Bold"/>
                </a:rPr>
                <a:t>Definição: Voluntariado é um serviço prestado sem remuneração, movido por valores e propósitos.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658451"/>
              <a:ext cx="21640800" cy="3591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40"/>
                </a:lnSpc>
              </a:pPr>
              <a:r>
                <a:rPr lang="en-US" sz="3000" b="1" spc="141">
                  <a:solidFill>
                    <a:srgbClr val="2F5F98"/>
                  </a:solidFill>
                  <a:latin typeface="Lato Bold"/>
                  <a:ea typeface="Lato Bold"/>
                  <a:cs typeface="Lato Bold"/>
                  <a:sym typeface="Lato Bold"/>
                </a:rPr>
                <a:t>Características principais:</a:t>
              </a:r>
            </a:p>
            <a:p>
              <a:pPr algn="l">
                <a:lnSpc>
                  <a:spcPts val="3540"/>
                </a:lnSpc>
              </a:pPr>
              <a:endParaRPr lang="en-US" sz="3000" b="1" spc="141">
                <a:solidFill>
                  <a:srgbClr val="2F5F98"/>
                </a:solidFill>
                <a:latin typeface="Lato Bold"/>
                <a:ea typeface="Lato Bold"/>
                <a:cs typeface="Lato Bold"/>
                <a:sym typeface="Lato Bold"/>
              </a:endParaRPr>
            </a:p>
            <a:p>
              <a:pPr algn="l">
                <a:lnSpc>
                  <a:spcPts val="3540"/>
                </a:lnSpc>
              </a:pPr>
              <a:r>
                <a:rPr lang="en-US" sz="3000" b="1" spc="141">
                  <a:solidFill>
                    <a:srgbClr val="2F5F98"/>
                  </a:solidFill>
                  <a:latin typeface="Lato Bold"/>
                  <a:ea typeface="Lato Bold"/>
                  <a:cs typeface="Lato Bold"/>
                  <a:sym typeface="Lato Bold"/>
                </a:rPr>
                <a:t> ✅ É livre e espontâneo</a:t>
              </a:r>
            </a:p>
            <a:p>
              <a:pPr algn="l">
                <a:lnSpc>
                  <a:spcPts val="3540"/>
                </a:lnSpc>
              </a:pPr>
              <a:r>
                <a:rPr lang="en-US" sz="3000" b="1" spc="141">
                  <a:solidFill>
                    <a:srgbClr val="2F5F98"/>
                  </a:solidFill>
                  <a:latin typeface="Lato Bold"/>
                  <a:ea typeface="Lato Bold"/>
                  <a:cs typeface="Lato Bold"/>
                  <a:sym typeface="Lato Bold"/>
                </a:rPr>
                <a:t> ✅ Está ligado ao chamado cristão de servir</a:t>
              </a:r>
            </a:p>
            <a:p>
              <a:pPr algn="l">
                <a:lnSpc>
                  <a:spcPts val="3540"/>
                </a:lnSpc>
              </a:pPr>
              <a:r>
                <a:rPr lang="en-US" sz="3000" b="1" spc="141">
                  <a:solidFill>
                    <a:srgbClr val="2F5F98"/>
                  </a:solidFill>
                  <a:latin typeface="Lato Bold"/>
                  <a:ea typeface="Lato Bold"/>
                  <a:cs typeface="Lato Bold"/>
                  <a:sym typeface="Lato Bold"/>
                </a:rPr>
                <a:t> ✅ Gera impacto positivo na comunidade</a:t>
              </a:r>
            </a:p>
            <a:p>
              <a:pPr algn="l">
                <a:lnSpc>
                  <a:spcPts val="3540"/>
                </a:lnSpc>
              </a:pPr>
              <a:r>
                <a:rPr lang="en-US" sz="3000" b="1" spc="141">
                  <a:solidFill>
                    <a:srgbClr val="2F5F98"/>
                  </a:solidFill>
                  <a:latin typeface="Lato Bold"/>
                  <a:ea typeface="Lato Bold"/>
                  <a:cs typeface="Lato Bold"/>
                  <a:sym typeface="Lato Bold"/>
                </a:rPr>
                <a:t> ✅ Fortalece vínculos de solidariedade e pertencimento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675</Words>
  <Application>Microsoft Office PowerPoint</Application>
  <PresentationFormat>Personalizar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4" baseType="lpstr">
      <vt:lpstr>Barlow Heavy</vt:lpstr>
      <vt:lpstr>Barlow</vt:lpstr>
      <vt:lpstr>Lato Bold Italics</vt:lpstr>
      <vt:lpstr>Lato</vt:lpstr>
      <vt:lpstr>Barlow Italics</vt:lpstr>
      <vt:lpstr>Lato Bold</vt:lpstr>
      <vt:lpstr>Barlow Heavy Italics</vt:lpstr>
      <vt:lpstr>Arial</vt:lpstr>
      <vt:lpstr>Barlow Bold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Mobilização</dc:title>
  <cp:lastModifiedBy>Valéria Franz Bock</cp:lastModifiedBy>
  <cp:revision>3</cp:revision>
  <dcterms:created xsi:type="dcterms:W3CDTF">2006-08-16T00:00:00Z</dcterms:created>
  <dcterms:modified xsi:type="dcterms:W3CDTF">2025-05-15T12:44:56Z</dcterms:modified>
  <dc:identifier>DAGkQ0MLW8Y</dc:identifier>
</cp:coreProperties>
</file>