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63" r:id="rId2"/>
    <p:sldMasterId id="2147483765" r:id="rId3"/>
    <p:sldMasterId id="2147483769" r:id="rId4"/>
    <p:sldMasterId id="2147483776" r:id="rId5"/>
    <p:sldMasterId id="2147483781" r:id="rId6"/>
    <p:sldMasterId id="2147483783" r:id="rId7"/>
    <p:sldMasterId id="2147483785" r:id="rId8"/>
    <p:sldMasterId id="2147483787" r:id="rId9"/>
    <p:sldMasterId id="2147483791" r:id="rId10"/>
    <p:sldMasterId id="2147483796" r:id="rId11"/>
  </p:sldMasterIdLst>
  <p:notesMasterIdLst>
    <p:notesMasterId r:id="rId27"/>
  </p:notesMasterIdLst>
  <p:sldIdLst>
    <p:sldId id="258" r:id="rId12"/>
    <p:sldId id="393" r:id="rId13"/>
    <p:sldId id="394" r:id="rId14"/>
    <p:sldId id="397" r:id="rId15"/>
    <p:sldId id="398" r:id="rId16"/>
    <p:sldId id="407" r:id="rId17"/>
    <p:sldId id="399" r:id="rId18"/>
    <p:sldId id="401" r:id="rId19"/>
    <p:sldId id="400" r:id="rId20"/>
    <p:sldId id="412" r:id="rId21"/>
    <p:sldId id="408" r:id="rId22"/>
    <p:sldId id="409" r:id="rId23"/>
    <p:sldId id="411" r:id="rId24"/>
    <p:sldId id="410" r:id="rId25"/>
    <p:sldId id="382" r:id="rId26"/>
  </p:sldIdLst>
  <p:sldSz cx="9144000" cy="5143500" type="screen16x9"/>
  <p:notesSz cx="6858000" cy="9144000"/>
  <p:defaultTextStyle>
    <a:defPPr>
      <a:defRPr lang="pt-B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F00"/>
    <a:srgbClr val="006600"/>
    <a:srgbClr val="D735A1"/>
    <a:srgbClr val="9A0000"/>
    <a:srgbClr val="851B1D"/>
    <a:srgbClr val="1D593B"/>
    <a:srgbClr val="008FFA"/>
    <a:srgbClr val="339966"/>
    <a:srgbClr val="319764"/>
    <a:srgbClr val="A2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4660"/>
  </p:normalViewPr>
  <p:slideViewPr>
    <p:cSldViewPr>
      <p:cViewPr varScale="1">
        <p:scale>
          <a:sx n="70" d="100"/>
          <a:sy n="70" d="100"/>
        </p:scale>
        <p:origin x="132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eclb-my.sharepoint.com/personal/financeiro_ieclb_org_br/Documents/Meus%20documentos/A%20Igreja/Excel/IECLB%20xls/Cont&#225;bil/2024/Resultado%20Campanha%20Vai%20e%20Vem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ieclb-my.sharepoint.com/personal/financeiro_ieclb_org_br/Documents/Meus%20documentos/A%20Igreja/Excel/IECLB%20xls/Cont&#225;bil/2024/Resultado%20Campanha%20Vai%20e%20Vem%20202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ieclb-my.sharepoint.com/personal/financeiro_ieclb_org_br/Documents/Meus%20documentos/A%20Igreja/Excel/IECLB%20xls/Cont&#225;bil/2024/Resultado%20Campanha%20Vai%20e%20Vem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9048574212777"/>
          <c:y val="4.7250859106529208E-2"/>
          <c:w val="0.7788937968119839"/>
          <c:h val="0.884973076819005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'[Resultado Campanha Vai e Vem 2024.xlsx]2008-2024'!$D$14</c:f>
              <c:strCache>
                <c:ptCount val="1"/>
                <c:pt idx="0">
                  <c:v>Valor Arrecadado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'[Resultado Campanha Vai e Vem 2024.xlsx]2008-2024'!$E$12:$U$13</c:f>
              <c:multiLvlStrCache>
                <c:ptCount val="17"/>
                <c:lvl>
                  <c:pt idx="0">
                    <c:v>2008</c:v>
                  </c:pt>
                  <c:pt idx="1">
                    <c:v>2009</c:v>
                  </c:pt>
                  <c:pt idx="2">
                    <c:v>2010</c:v>
                  </c:pt>
                  <c:pt idx="3">
                    <c:v>2011</c:v>
                  </c:pt>
                  <c:pt idx="4">
                    <c:v>2012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2018</c:v>
                  </c:pt>
                  <c:pt idx="11">
                    <c:v>2019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2023</c:v>
                  </c:pt>
                  <c:pt idx="16">
                    <c:v>2024</c:v>
                  </c:pt>
                </c:lvl>
                <c:lvl>
                  <c:pt idx="0">
                    <c:v>Ano</c:v>
                  </c:pt>
                </c:lvl>
              </c:multiLvlStrCache>
            </c:multiLvlStrRef>
          </c:cat>
          <c:val>
            <c:numRef>
              <c:f>'[Resultado Campanha Vai e Vem 2024.xlsx]2008-2024'!$E$14:$U$14</c:f>
              <c:numCache>
                <c:formatCode>"R$"\ #,##0.00</c:formatCode>
                <c:ptCount val="17"/>
                <c:pt idx="0">
                  <c:v>611504.82000000007</c:v>
                </c:pt>
                <c:pt idx="1">
                  <c:v>592532.61999999988</c:v>
                </c:pt>
                <c:pt idx="2">
                  <c:v>624343.40000000014</c:v>
                </c:pt>
                <c:pt idx="3">
                  <c:v>726105.96</c:v>
                </c:pt>
                <c:pt idx="4">
                  <c:v>845167.87000000011</c:v>
                </c:pt>
                <c:pt idx="5">
                  <c:v>928312.63</c:v>
                </c:pt>
                <c:pt idx="6">
                  <c:v>904963.43</c:v>
                </c:pt>
                <c:pt idx="7">
                  <c:v>984032.27000000014</c:v>
                </c:pt>
                <c:pt idx="8">
                  <c:v>956998.34000000032</c:v>
                </c:pt>
                <c:pt idx="9" formatCode="&quot;R$&quot;#,##0.00;[Red]\-&quot;R$&quot;#,##0.00">
                  <c:v>1004613.69</c:v>
                </c:pt>
                <c:pt idx="10">
                  <c:v>983861.13999999978</c:v>
                </c:pt>
                <c:pt idx="11" formatCode="&quot;R$&quot;#,##0.00_);[Red]\(&quot;R$&quot;#,##0.00\)">
                  <c:v>965482.2</c:v>
                </c:pt>
                <c:pt idx="12" formatCode="_-[$R$-416]\ * #,##0.00_-;\-[$R$-416]\ * #,##0.00_-;_-[$R$-416]\ * &quot;-&quot;??_-;_-@_-">
                  <c:v>834100.96</c:v>
                </c:pt>
                <c:pt idx="13" formatCode="_-[$R$-416]\ * #,##0.00_-;\-[$R$-416]\ * #,##0.00_-;_-[$R$-416]\ * &quot;-&quot;??_-;_-@_-">
                  <c:v>1017474.4299999998</c:v>
                </c:pt>
                <c:pt idx="14" formatCode="_-[$R$-416]\ * #,##0.00_-;\-[$R$-416]\ * #,##0.00_-;_-[$R$-416]\ * &quot;-&quot;??_-;_-@_-">
                  <c:v>1134749.8500000001</c:v>
                </c:pt>
                <c:pt idx="15" formatCode="_-[$R$-416]\ * #,##0.00_-;\-[$R$-416]\ * #,##0.00_-;_-[$R$-416]\ * &quot;-&quot;??_-;_-@_-">
                  <c:v>1327458.21</c:v>
                </c:pt>
                <c:pt idx="16" formatCode="_-[$R$-416]\ * #,##0.00_-;\-[$R$-416]\ * #,##0.00_-;_-[$R$-416]\ * &quot;-&quot;??_-;_-@_-">
                  <c:v>1478660.6899999997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E-457A-80BC-5CF8159D01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2715264"/>
        <c:axId val="93389952"/>
      </c:barChart>
      <c:catAx>
        <c:axId val="9271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3389952"/>
        <c:crosses val="autoZero"/>
        <c:auto val="1"/>
        <c:lblAlgn val="ctr"/>
        <c:lblOffset val="100"/>
        <c:noMultiLvlLbl val="0"/>
      </c:catAx>
      <c:valAx>
        <c:axId val="9338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71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D67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'[Resultado Campanha Vai e Vem 2024.xlsx]Resultado Monetário'!$A$3:$A$20</c:f>
              <c:strCache>
                <c:ptCount val="18"/>
                <c:pt idx="0">
                  <c:v>AMAZÔNIA </c:v>
                </c:pt>
                <c:pt idx="1">
                  <c:v>BRASIL CENTRAL</c:v>
                </c:pt>
                <c:pt idx="2">
                  <c:v>CENTRO-CAMPANHA SUL</c:v>
                </c:pt>
                <c:pt idx="3">
                  <c:v>CENTRO-SUL CATARINENSE     </c:v>
                </c:pt>
                <c:pt idx="4">
                  <c:v>ESPÍRITO SANTO A BELÉM  </c:v>
                </c:pt>
                <c:pt idx="5">
                  <c:v>MATO GROSSO</c:v>
                </c:pt>
                <c:pt idx="6">
                  <c:v>NORDESTE GAÚCHO   </c:v>
                </c:pt>
                <c:pt idx="7">
                  <c:v>NOROESTE RIOGRANDENSE   </c:v>
                </c:pt>
                <c:pt idx="8">
                  <c:v>NORTE CATARINENSE   </c:v>
                </c:pt>
                <c:pt idx="9">
                  <c:v>PARANAPANEMA</c:v>
                </c:pt>
                <c:pt idx="10">
                  <c:v>PLANALTO RIO-GRANDENSE    </c:v>
                </c:pt>
                <c:pt idx="11">
                  <c:v>RIO DOS SINOS</c:v>
                </c:pt>
                <c:pt idx="12">
                  <c:v>RIO PARANÁ</c:v>
                </c:pt>
                <c:pt idx="13">
                  <c:v>SUDESTE</c:v>
                </c:pt>
                <c:pt idx="14">
                  <c:v>SUL-RIO-GRANDENSE    </c:v>
                </c:pt>
                <c:pt idx="15">
                  <c:v>URUGUAI    </c:v>
                </c:pt>
                <c:pt idx="16">
                  <c:v>VALE DO ITAJAÍ    </c:v>
                </c:pt>
                <c:pt idx="17">
                  <c:v>VALE DO TAQUARI   </c:v>
                </c:pt>
              </c:strCache>
            </c:strRef>
          </c:cat>
          <c:val>
            <c:numRef>
              <c:f>'[Resultado Campanha Vai e Vem 2024.xlsx]Resultado Monetário'!$B$3:$B$20</c:f>
              <c:numCache>
                <c:formatCode>"R$"\ #,##0.00</c:formatCode>
                <c:ptCount val="18"/>
                <c:pt idx="0">
                  <c:v>50699.82</c:v>
                </c:pt>
                <c:pt idx="1">
                  <c:v>37396.75</c:v>
                </c:pt>
                <c:pt idx="2">
                  <c:v>106287.81</c:v>
                </c:pt>
                <c:pt idx="3">
                  <c:v>72896.69</c:v>
                </c:pt>
                <c:pt idx="4">
                  <c:v>214120.17</c:v>
                </c:pt>
                <c:pt idx="5">
                  <c:v>62355.199999999997</c:v>
                </c:pt>
                <c:pt idx="6">
                  <c:v>73058.7</c:v>
                </c:pt>
                <c:pt idx="7">
                  <c:v>64454.95</c:v>
                </c:pt>
                <c:pt idx="8">
                  <c:v>146028.65</c:v>
                </c:pt>
                <c:pt idx="9">
                  <c:v>54102.559999999998</c:v>
                </c:pt>
                <c:pt idx="10">
                  <c:v>87271.96</c:v>
                </c:pt>
                <c:pt idx="11">
                  <c:v>37762.42</c:v>
                </c:pt>
                <c:pt idx="12">
                  <c:v>87529.46</c:v>
                </c:pt>
                <c:pt idx="13">
                  <c:v>64339.41</c:v>
                </c:pt>
                <c:pt idx="14">
                  <c:v>48169.15</c:v>
                </c:pt>
                <c:pt idx="15">
                  <c:v>50061.41</c:v>
                </c:pt>
                <c:pt idx="16">
                  <c:v>97366.96</c:v>
                </c:pt>
                <c:pt idx="17">
                  <c:v>49084.28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E-4463-AC6F-9F367CAD9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36608"/>
        <c:axId val="60038144"/>
      </c:barChart>
      <c:catAx>
        <c:axId val="60036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0038144"/>
        <c:crosses val="autoZero"/>
        <c:auto val="0"/>
        <c:lblAlgn val="ctr"/>
        <c:lblOffset val="100"/>
        <c:noMultiLvlLbl val="0"/>
      </c:catAx>
      <c:valAx>
        <c:axId val="60038144"/>
        <c:scaling>
          <c:orientation val="minMax"/>
          <c:max val="240000"/>
        </c:scaling>
        <c:delete val="0"/>
        <c:axPos val="b"/>
        <c:majorGridlines/>
        <c:numFmt formatCode="&quot;R$&quot;\ #,##0" sourceLinked="0"/>
        <c:majorTickMark val="out"/>
        <c:minorTickMark val="none"/>
        <c:tickLblPos val="nextTo"/>
        <c:crossAx val="60036608"/>
        <c:crosses val="autoZero"/>
        <c:crossBetween val="between"/>
        <c:majorUnit val="4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'[Resultado Campanha Vai e Vem 2024.xlsx]Contribuição por membro'!$B$1</c:f>
              <c:strCache>
                <c:ptCount val="1"/>
                <c:pt idx="0">
                  <c:v>Contribuição por membro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'[Resultado Campanha Vai e Vem 2024.xlsx]Contribuição por membro'!$A$2:$A$19</c:f>
              <c:strCache>
                <c:ptCount val="18"/>
                <c:pt idx="0">
                  <c:v>BRASIL CENTRAL</c:v>
                </c:pt>
                <c:pt idx="1">
                  <c:v>MATO GROSSO</c:v>
                </c:pt>
                <c:pt idx="2">
                  <c:v>AMAZÔNIA </c:v>
                </c:pt>
                <c:pt idx="3">
                  <c:v>SUDESTE</c:v>
                </c:pt>
                <c:pt idx="4">
                  <c:v>ESPÍRITO SANTO A BELÉM  </c:v>
                </c:pt>
                <c:pt idx="5">
                  <c:v>PARANAPANEMA</c:v>
                </c:pt>
                <c:pt idx="6">
                  <c:v>RIO PARANÁ</c:v>
                </c:pt>
                <c:pt idx="7">
                  <c:v>NORTE CATARINENSE   </c:v>
                </c:pt>
                <c:pt idx="8">
                  <c:v>PLANALTO RIO-GRANDENSE    </c:v>
                </c:pt>
                <c:pt idx="9">
                  <c:v>SUL-RIO-GRANDENSE    </c:v>
                </c:pt>
                <c:pt idx="10">
                  <c:v>NOROESTE RIOGRANDENSE   </c:v>
                </c:pt>
                <c:pt idx="11">
                  <c:v>CENTRO-SUL CATARINENSE     </c:v>
                </c:pt>
                <c:pt idx="12">
                  <c:v>CENTRO-CAMPANHA SUL</c:v>
                </c:pt>
                <c:pt idx="13">
                  <c:v>VALE DO TAQUARI   </c:v>
                </c:pt>
                <c:pt idx="14">
                  <c:v>NORDESTE GAÚCHO   </c:v>
                </c:pt>
                <c:pt idx="15">
                  <c:v>URUGUAI    </c:v>
                </c:pt>
                <c:pt idx="16">
                  <c:v>VALE DO ITAJAÍ    </c:v>
                </c:pt>
                <c:pt idx="17">
                  <c:v>RIO DOS SINOS</c:v>
                </c:pt>
              </c:strCache>
            </c:strRef>
          </c:cat>
          <c:val>
            <c:numRef>
              <c:f>'[Resultado Campanha Vai e Vem 2024.xlsx]Contribuição por membro'!$B$2:$B$19</c:f>
              <c:numCache>
                <c:formatCode>"R$"\ #,##0.00</c:formatCode>
                <c:ptCount val="18"/>
                <c:pt idx="0">
                  <c:v>9.1501712747736725</c:v>
                </c:pt>
                <c:pt idx="1">
                  <c:v>7.9727912031709494</c:v>
                </c:pt>
                <c:pt idx="2">
                  <c:v>7.5569861380235501</c:v>
                </c:pt>
                <c:pt idx="3">
                  <c:v>4.0431980142022246</c:v>
                </c:pt>
                <c:pt idx="4">
                  <c:v>3.5722417417417418</c:v>
                </c:pt>
                <c:pt idx="5">
                  <c:v>3.5294252723595796</c:v>
                </c:pt>
                <c:pt idx="6">
                  <c:v>3.4735291082979485</c:v>
                </c:pt>
                <c:pt idx="7">
                  <c:v>2.4383624432273576</c:v>
                </c:pt>
                <c:pt idx="8">
                  <c:v>2.1491851158667226</c:v>
                </c:pt>
                <c:pt idx="9">
                  <c:v>2.1291173090523339</c:v>
                </c:pt>
                <c:pt idx="10">
                  <c:v>1.868638564346389</c:v>
                </c:pt>
                <c:pt idx="11">
                  <c:v>1.8418487543584821</c:v>
                </c:pt>
                <c:pt idx="12">
                  <c:v>1.8273499527207082</c:v>
                </c:pt>
                <c:pt idx="13">
                  <c:v>1.5732645277092214</c:v>
                </c:pt>
                <c:pt idx="14">
                  <c:v>1.4983019216176863</c:v>
                </c:pt>
                <c:pt idx="15">
                  <c:v>1.4626719453047392</c:v>
                </c:pt>
                <c:pt idx="16">
                  <c:v>1.3488157147408815</c:v>
                </c:pt>
                <c:pt idx="17">
                  <c:v>0.99823997462264391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2-42BC-B056-A8D7A55C1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229504"/>
        <c:axId val="60227968"/>
      </c:barChart>
      <c:valAx>
        <c:axId val="60227968"/>
        <c:scaling>
          <c:orientation val="minMax"/>
        </c:scaling>
        <c:delete val="0"/>
        <c:axPos val="b"/>
        <c:majorGridlines/>
        <c:numFmt formatCode="#,##0.00" sourceLinked="0"/>
        <c:majorTickMark val="out"/>
        <c:minorTickMark val="none"/>
        <c:tickLblPos val="nextTo"/>
        <c:crossAx val="60229504"/>
        <c:crosses val="autoZero"/>
        <c:crossBetween val="between"/>
      </c:valAx>
      <c:catAx>
        <c:axId val="60229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02279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408E-54E7-46BB-AADE-0DFFE85959A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EF228-EE8F-4654-9E43-EAE17FFD0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8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F228-EE8F-4654-9E43-EAE17FFD094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61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2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D11CB-F540-BD75-DCF9-30814FF2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21"/>
            <a:ext cx="7886700" cy="1960551"/>
          </a:xfrm>
          <a:prstGeom prst="rect">
            <a:avLst/>
          </a:prstGeom>
        </p:spPr>
        <p:txBody>
          <a:bodyPr anchor="b"/>
          <a:lstStyle>
            <a:lvl1pPr>
              <a:defRPr sz="4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133293-7040-598B-2366-D0A4D4B4F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707312"/>
            <a:ext cx="7886700" cy="819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0971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E3BA8-06CF-CDCB-F606-8ED4873F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529045"/>
            <a:ext cx="2949178" cy="1525905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328966A-33E1-60B1-CCF6-6A4D0764F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5009" y="529045"/>
            <a:ext cx="4629150" cy="3791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684066-0624-D20A-2084-2DC39B873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214154"/>
            <a:ext cx="2949178" cy="2106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02625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D4C8C-BF65-04FF-F9B5-C3066CD17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715192"/>
            <a:ext cx="8161020" cy="1665955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rgbClr val="5B68AD"/>
                </a:solidFill>
                <a:effectLst/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932DD-48AF-239D-2F4F-B40CBA932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2571750"/>
            <a:ext cx="8161020" cy="910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>
                <a:solidFill>
                  <a:srgbClr val="5B68A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14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E7030-BF00-5900-81C1-F1037CC0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950"/>
            <a:ext cx="8032025" cy="786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68AD"/>
                </a:solidFill>
                <a:effectLst/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07C66C-B703-ADE4-674C-3F7D18A56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78273"/>
            <a:ext cx="3886200" cy="3098278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rgbClr val="5B68AD"/>
                </a:solidFill>
              </a:defRPr>
            </a:lvl1pPr>
            <a:lvl2pPr>
              <a:defRPr sz="2700">
                <a:solidFill>
                  <a:srgbClr val="5B68AD"/>
                </a:solidFill>
              </a:defRPr>
            </a:lvl2pPr>
            <a:lvl3pPr>
              <a:defRPr sz="2700">
                <a:solidFill>
                  <a:srgbClr val="5B68AD"/>
                </a:solidFill>
              </a:defRPr>
            </a:lvl3pPr>
            <a:lvl4pPr>
              <a:defRPr sz="2700">
                <a:solidFill>
                  <a:srgbClr val="5B68AD"/>
                </a:solidFill>
              </a:defRPr>
            </a:lvl4pPr>
            <a:lvl5pPr>
              <a:defRPr sz="2700">
                <a:solidFill>
                  <a:srgbClr val="5B68AD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5FA01C-A269-B4FD-8153-B4A7F2C62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95487"/>
            <a:ext cx="4031525" cy="2392883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rgbClr val="5B68AD"/>
                </a:solidFill>
              </a:defRPr>
            </a:lvl1pPr>
            <a:lvl2pPr>
              <a:defRPr sz="2700">
                <a:solidFill>
                  <a:srgbClr val="5B68AD"/>
                </a:solidFill>
              </a:defRPr>
            </a:lvl2pPr>
            <a:lvl3pPr>
              <a:defRPr sz="2700">
                <a:solidFill>
                  <a:srgbClr val="5B68AD"/>
                </a:solidFill>
              </a:defRPr>
            </a:lvl3pPr>
            <a:lvl4pPr>
              <a:defRPr sz="27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0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4F097-BC4F-9D30-3F74-1C6B15DA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512" y="439985"/>
            <a:ext cx="3134643" cy="834629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5B68AD"/>
                </a:solidFill>
                <a:effectLst/>
                <a:latin typeface="Calibri 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CDF29E5-D0CB-4219-DE5E-1E549EE74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277" y="439986"/>
            <a:ext cx="4989978" cy="3900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B68A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3380FD-AA08-A64F-6540-CAD65F21B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53777" y="1383319"/>
            <a:ext cx="3141379" cy="1879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5B68AD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7192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F1F8D-8D7B-8A44-7747-45A25D74D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6" y="296006"/>
            <a:ext cx="8190412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6F3CB2-A1D9-C37A-CFF7-D7A81EC2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05" y="1516448"/>
            <a:ext cx="8014064" cy="249106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37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917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4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B855-64BD-4D56-8E02-B808D9EBCB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4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4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B1FD9-0F4E-2878-0EF3-72A03EE3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63" y="3957343"/>
            <a:ext cx="6154163" cy="994172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0CF86-3445-324B-7E20-19A767CD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rgbClr val="5B68AD"/>
                </a:solidFill>
                <a:effectLst/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49D1EA-E48B-0A24-DC2D-F747116A5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189559"/>
            <a:ext cx="6858000" cy="1043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537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ítulo 1">
            <a:extLst>
              <a:ext uri="{FF2B5EF4-FFF2-40B4-BE49-F238E27FC236}">
                <a16:creationId xmlns:a16="http://schemas.microsoft.com/office/drawing/2014/main" id="{E7D7AB5F-A67E-43E8-7843-3053AD2E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effectLst/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67E0B76A-8CDA-6AD7-DF24-5FD51103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2520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70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6050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10E41-B9DA-1044-F6AB-F354A6A1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42" y="362494"/>
            <a:ext cx="3745025" cy="852351"/>
          </a:xfrm>
          <a:prstGeom prst="rect">
            <a:avLst/>
          </a:prstGeom>
        </p:spPr>
        <p:txBody>
          <a:bodyPr anchor="b"/>
          <a:lstStyle>
            <a:lvl1pPr>
              <a:defRPr sz="3000">
                <a:effectLst/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9F90E9C-F924-F23A-A351-7FB266AA7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1434" y="362495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78E978-9930-DE93-451A-2F5365F9C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7542" y="1293223"/>
            <a:ext cx="3745025" cy="1949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7562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D4C8C-BF65-04FF-F9B5-C3066CD17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715192"/>
            <a:ext cx="8161020" cy="1665955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rgbClr val="5B68AD"/>
                </a:solidFill>
                <a:effectLst/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932DD-48AF-239D-2F4F-B40CBA932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2571750"/>
            <a:ext cx="8161020" cy="910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>
                <a:solidFill>
                  <a:srgbClr val="5B68A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539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E7030-BF00-5900-81C1-F1037CC0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950"/>
            <a:ext cx="8032025" cy="786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68AD"/>
                </a:solidFill>
                <a:effectLst/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07C66C-B703-ADE4-674C-3F7D18A56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78273"/>
            <a:ext cx="3886200" cy="3098278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rgbClr val="5B68AD"/>
                </a:solidFill>
              </a:defRPr>
            </a:lvl1pPr>
            <a:lvl2pPr>
              <a:defRPr sz="2700">
                <a:solidFill>
                  <a:srgbClr val="5B68AD"/>
                </a:solidFill>
              </a:defRPr>
            </a:lvl2pPr>
            <a:lvl3pPr>
              <a:defRPr sz="2700">
                <a:solidFill>
                  <a:srgbClr val="5B68AD"/>
                </a:solidFill>
              </a:defRPr>
            </a:lvl3pPr>
            <a:lvl4pPr>
              <a:defRPr sz="2700">
                <a:solidFill>
                  <a:srgbClr val="5B68AD"/>
                </a:solidFill>
              </a:defRPr>
            </a:lvl4pPr>
            <a:lvl5pPr>
              <a:defRPr sz="2700">
                <a:solidFill>
                  <a:srgbClr val="5B68AD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5FA01C-A269-B4FD-8153-B4A7F2C62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95487"/>
            <a:ext cx="4031525" cy="2392883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rgbClr val="5B68AD"/>
                </a:solidFill>
              </a:defRPr>
            </a:lvl1pPr>
            <a:lvl2pPr>
              <a:defRPr sz="2700">
                <a:solidFill>
                  <a:srgbClr val="5B68AD"/>
                </a:solidFill>
              </a:defRPr>
            </a:lvl2pPr>
            <a:lvl3pPr>
              <a:defRPr sz="2700">
                <a:solidFill>
                  <a:srgbClr val="5B68AD"/>
                </a:solidFill>
              </a:defRPr>
            </a:lvl3pPr>
            <a:lvl4pPr>
              <a:defRPr sz="27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44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7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4F097-BC4F-9D30-3F74-1C6B15DA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512" y="439985"/>
            <a:ext cx="3134643" cy="834629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5B68AD"/>
                </a:solidFill>
                <a:effectLst/>
                <a:latin typeface="Calibri 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CDF29E5-D0CB-4219-DE5E-1E549EE74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277" y="439986"/>
            <a:ext cx="4989978" cy="3900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B68A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3380FD-AA08-A64F-6540-CAD65F21B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53777" y="1383319"/>
            <a:ext cx="3141379" cy="1879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5B68AD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4443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93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B1FD9-0F4E-2878-0EF3-72A03EE3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63" y="3957343"/>
            <a:ext cx="6154163" cy="994172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22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0CF86-3445-324B-7E20-19A767CD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rgbClr val="5B68AD"/>
                </a:solidFill>
                <a:effectLst/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49D1EA-E48B-0A24-DC2D-F747116A5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189559"/>
            <a:ext cx="6858000" cy="1043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4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ítulo 1">
            <a:extLst>
              <a:ext uri="{FF2B5EF4-FFF2-40B4-BE49-F238E27FC236}">
                <a16:creationId xmlns:a16="http://schemas.microsoft.com/office/drawing/2014/main" id="{E7D7AB5F-A67E-43E8-7843-3053AD2E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effectLst/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67E0B76A-8CDA-6AD7-DF24-5FD51103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2520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70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3804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10E41-B9DA-1044-F6AB-F354A6A1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42" y="362494"/>
            <a:ext cx="3745025" cy="852351"/>
          </a:xfrm>
          <a:prstGeom prst="rect">
            <a:avLst/>
          </a:prstGeom>
        </p:spPr>
        <p:txBody>
          <a:bodyPr anchor="b"/>
          <a:lstStyle>
            <a:lvl1pPr>
              <a:defRPr sz="3000">
                <a:effectLst/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9F90E9C-F924-F23A-A351-7FB266AA7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1434" y="362495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78E978-9930-DE93-451A-2F5365F9C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7542" y="1293223"/>
            <a:ext cx="3745025" cy="1949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9806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>
            <a:extLst>
              <a:ext uri="{FF2B5EF4-FFF2-40B4-BE49-F238E27FC236}">
                <a16:creationId xmlns:a16="http://schemas.microsoft.com/office/drawing/2014/main" id="{87298379-435C-3D3E-604B-0ED67494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68" y="325398"/>
            <a:ext cx="824919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E0835543-CF49-FF3D-4D5E-A7AE8325B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668" y="1585539"/>
            <a:ext cx="8249195" cy="223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0073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FB376-C93E-0498-8AB9-02349E4FD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74" y="538061"/>
            <a:ext cx="8203474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869F74-EE5C-CAF5-5939-A56D8C4BC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374" y="2530078"/>
            <a:ext cx="8203473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72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F1F8D-8D7B-8A44-7747-45A25D74D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6" y="296006"/>
            <a:ext cx="8190412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6F3CB2-A1D9-C37A-CFF7-D7A81EC2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05" y="1516448"/>
            <a:ext cx="8014064" cy="249106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61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2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79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19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2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2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5B68A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96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1" kern="1200">
          <a:solidFill>
            <a:srgbClr val="5B68A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6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1" kern="1200">
          <a:solidFill>
            <a:srgbClr val="5B68A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3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98" r:id="rId5"/>
    <p:sldLayoutId id="2147483799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02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04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6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5B68A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28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1" kern="1200">
          <a:solidFill>
            <a:srgbClr val="5B68A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F60CBE-61CC-A8A1-B2DD-D0169A018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0;p22">
            <a:extLst>
              <a:ext uri="{FF2B5EF4-FFF2-40B4-BE49-F238E27FC236}">
                <a16:creationId xmlns:a16="http://schemas.microsoft.com/office/drawing/2014/main" id="{1935E8E8-4F35-C23A-3350-66DED54FDE70}"/>
              </a:ext>
            </a:extLst>
          </p:cNvPr>
          <p:cNvSpPr txBox="1"/>
          <p:nvPr/>
        </p:nvSpPr>
        <p:spPr>
          <a:xfrm>
            <a:off x="35496" y="-267028"/>
            <a:ext cx="3369528" cy="183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7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RETORNO DA CAMPANHA PARA CADA SÍNODO</a:t>
            </a:r>
            <a:endParaRPr sz="2700" dirty="0">
              <a:solidFill>
                <a:srgbClr val="00206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F25108-4917-1652-4CEA-D851A16D0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73808"/>
            <a:ext cx="3106578" cy="49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0;p22">
            <a:extLst>
              <a:ext uri="{FF2B5EF4-FFF2-40B4-BE49-F238E27FC236}">
                <a16:creationId xmlns:a16="http://schemas.microsoft.com/office/drawing/2014/main" id="{03120A7E-C47C-6CCE-0699-2D781F61B23F}"/>
              </a:ext>
            </a:extLst>
          </p:cNvPr>
          <p:cNvSpPr txBox="1"/>
          <p:nvPr/>
        </p:nvSpPr>
        <p:spPr>
          <a:xfrm>
            <a:off x="179512" y="267494"/>
            <a:ext cx="8064896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HISTÓRICO DA COMPOSIÇÃO DA  CAMPANHA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 2008 ATÉ 2024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3200" dirty="0">
              <a:solidFill>
                <a:srgbClr val="00206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D493CD-55BC-34B9-BB74-0B731D6A8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" y="987574"/>
            <a:ext cx="9144000" cy="13388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6E82F84-CADE-1EA6-465A-DF64D53BC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" y="2542439"/>
            <a:ext cx="9144000" cy="13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32D59FE-1F7C-5EB6-9D86-2561E8A90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39502"/>
            <a:ext cx="4234929" cy="4338449"/>
          </a:xfrm>
          <a:prstGeom prst="rect">
            <a:avLst/>
          </a:prstGeom>
        </p:spPr>
      </p:pic>
      <p:sp>
        <p:nvSpPr>
          <p:cNvPr id="3" name="Google Shape;140;p22">
            <a:extLst>
              <a:ext uri="{FF2B5EF4-FFF2-40B4-BE49-F238E27FC236}">
                <a16:creationId xmlns:a16="http://schemas.microsoft.com/office/drawing/2014/main" id="{631239C9-17E1-76CE-E3B6-B0B637E50390}"/>
              </a:ext>
            </a:extLst>
          </p:cNvPr>
          <p:cNvSpPr txBox="1"/>
          <p:nvPr/>
        </p:nvSpPr>
        <p:spPr>
          <a:xfrm>
            <a:off x="179512" y="0"/>
            <a:ext cx="5328592" cy="103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PROJEÇÃO DE VALORES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LEVANDO EM CONSIDERAÇÃO VALORES DE 2024</a:t>
            </a:r>
          </a:p>
        </p:txBody>
      </p:sp>
    </p:spTree>
    <p:extLst>
      <p:ext uri="{BB962C8B-B14F-4D97-AF65-F5344CB8AC3E}">
        <p14:creationId xmlns:p14="http://schemas.microsoft.com/office/powerpoint/2010/main" val="6251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0;p22">
            <a:extLst>
              <a:ext uri="{FF2B5EF4-FFF2-40B4-BE49-F238E27FC236}">
                <a16:creationId xmlns:a16="http://schemas.microsoft.com/office/drawing/2014/main" id="{631239C9-17E1-76CE-E3B6-B0B637E50390}"/>
              </a:ext>
            </a:extLst>
          </p:cNvPr>
          <p:cNvSpPr txBox="1"/>
          <p:nvPr/>
        </p:nvSpPr>
        <p:spPr>
          <a:xfrm>
            <a:off x="179512" y="0"/>
            <a:ext cx="5328592" cy="103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PROJETOS MISSIONÁRIOS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APOIADOS PELA VAI E VEM EM 2024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7069071-B35E-795E-F498-B2964289F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532872"/>
              </p:ext>
            </p:extLst>
          </p:nvPr>
        </p:nvGraphicFramePr>
        <p:xfrm>
          <a:off x="1475656" y="915566"/>
          <a:ext cx="6192688" cy="377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076652" imgH="2486153" progId="Excel.Sheet.12">
                  <p:embed/>
                </p:oleObj>
              </mc:Choice>
              <mc:Fallback>
                <p:oleObj name="Worksheet" r:id="rId3" imgW="4076652" imgH="2486153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77069071-B35E-795E-F498-B2964289F0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915566"/>
                        <a:ext cx="6192688" cy="3776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3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0;p22">
            <a:extLst>
              <a:ext uri="{FF2B5EF4-FFF2-40B4-BE49-F238E27FC236}">
                <a16:creationId xmlns:a16="http://schemas.microsoft.com/office/drawing/2014/main" id="{631239C9-17E1-76CE-E3B6-B0B637E50390}"/>
              </a:ext>
            </a:extLst>
          </p:cNvPr>
          <p:cNvSpPr txBox="1"/>
          <p:nvPr/>
        </p:nvSpPr>
        <p:spPr>
          <a:xfrm>
            <a:off x="179512" y="0"/>
            <a:ext cx="5328592" cy="103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PROJETOS MISSIONÁRIOS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APOIADOS PELA VAI E VEM EM 2025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73E4A3-A25D-5847-052F-6720FF6B4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76" y="915566"/>
            <a:ext cx="6816848" cy="33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9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5EDD652-4902-B3FF-1934-68CBDAFAB100}"/>
              </a:ext>
            </a:extLst>
          </p:cNvPr>
          <p:cNvSpPr/>
          <p:nvPr/>
        </p:nvSpPr>
        <p:spPr>
          <a:xfrm>
            <a:off x="0" y="199568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b="1" spc="-100" dirty="0">
                <a:solidFill>
                  <a:srgbClr val="002060"/>
                </a:solidFill>
                <a:latin typeface="Aleo" panose="020F03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 E VEM 2024</a:t>
            </a:r>
            <a:endParaRPr lang="pt-BR" sz="4000" b="1" dirty="0">
              <a:solidFill>
                <a:srgbClr val="002060"/>
              </a:solidFill>
              <a:latin typeface="Aleo" panose="020F030202020403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B26F60-2551-AFF9-453D-839428B89C0B}"/>
              </a:ext>
            </a:extLst>
          </p:cNvPr>
          <p:cNvSpPr txBox="1"/>
          <p:nvPr/>
        </p:nvSpPr>
        <p:spPr>
          <a:xfrm>
            <a:off x="2051720" y="3939902"/>
            <a:ext cx="6228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o" panose="020F03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Secretaria de Missão</a:t>
            </a:r>
          </a:p>
        </p:txBody>
      </p:sp>
    </p:spTree>
    <p:extLst>
      <p:ext uri="{BB962C8B-B14F-4D97-AF65-F5344CB8AC3E}">
        <p14:creationId xmlns:p14="http://schemas.microsoft.com/office/powerpoint/2010/main" val="12302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B936DCC-C36D-E0E6-E282-6A32818BC9CE}"/>
              </a:ext>
            </a:extLst>
          </p:cNvPr>
          <p:cNvSpPr txBox="1"/>
          <p:nvPr/>
        </p:nvSpPr>
        <p:spPr>
          <a:xfrm>
            <a:off x="395536" y="627534"/>
            <a:ext cx="331236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 ARRECADADO</a:t>
            </a:r>
          </a:p>
          <a:p>
            <a:r>
              <a:rPr lang="pt-BR" sz="20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DURANTE O ANO DE 2024</a:t>
            </a:r>
          </a:p>
        </p:txBody>
      </p:sp>
      <p:sp>
        <p:nvSpPr>
          <p:cNvPr id="3" name="Google Shape;140;p22">
            <a:extLst>
              <a:ext uri="{FF2B5EF4-FFF2-40B4-BE49-F238E27FC236}">
                <a16:creationId xmlns:a16="http://schemas.microsoft.com/office/drawing/2014/main" id="{81D6E8F5-0A23-CF16-DFD5-9F4205BAA8DE}"/>
              </a:ext>
            </a:extLst>
          </p:cNvPr>
          <p:cNvSpPr txBox="1"/>
          <p:nvPr/>
        </p:nvSpPr>
        <p:spPr>
          <a:xfrm>
            <a:off x="1475656" y="2001445"/>
            <a:ext cx="5960532" cy="103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5400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R$ 1.478.660,69</a:t>
            </a:r>
          </a:p>
        </p:txBody>
      </p:sp>
      <p:sp>
        <p:nvSpPr>
          <p:cNvPr id="4" name="Google Shape;140;p22">
            <a:extLst>
              <a:ext uri="{FF2B5EF4-FFF2-40B4-BE49-F238E27FC236}">
                <a16:creationId xmlns:a16="http://schemas.microsoft.com/office/drawing/2014/main" id="{10F86703-EBF1-75EE-6549-551CC9A69BEF}"/>
              </a:ext>
            </a:extLst>
          </p:cNvPr>
          <p:cNvSpPr txBox="1"/>
          <p:nvPr/>
        </p:nvSpPr>
        <p:spPr>
          <a:xfrm>
            <a:off x="971600" y="3219822"/>
            <a:ext cx="7727244" cy="87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VALOR ARRECADADO EM 2023 R$  1.327.458,21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AUMENTO DE 11,39% EM COMPARAÇÃO AO ANO ANTERIOR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b="1" dirty="0">
                <a:solidFill>
                  <a:srgbClr val="C00000"/>
                </a:solidFill>
              </a:rPr>
              <a:t>Média de R$ 2.41 por membro</a:t>
            </a:r>
          </a:p>
        </p:txBody>
      </p:sp>
    </p:spTree>
    <p:extLst>
      <p:ext uri="{BB962C8B-B14F-4D97-AF65-F5344CB8AC3E}">
        <p14:creationId xmlns:p14="http://schemas.microsoft.com/office/powerpoint/2010/main" val="41770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0;p22">
            <a:extLst>
              <a:ext uri="{FF2B5EF4-FFF2-40B4-BE49-F238E27FC236}">
                <a16:creationId xmlns:a16="http://schemas.microsoft.com/office/drawing/2014/main" id="{C9934155-38BE-65F0-C43F-1FC13B97D9EA}"/>
              </a:ext>
            </a:extLst>
          </p:cNvPr>
          <p:cNvSpPr txBox="1"/>
          <p:nvPr/>
        </p:nvSpPr>
        <p:spPr>
          <a:xfrm>
            <a:off x="35496" y="82878"/>
            <a:ext cx="5960532" cy="103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ARRECADAÇÕES POR SÍNODO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5" name="Google Shape;140;p22">
            <a:extLst>
              <a:ext uri="{FF2B5EF4-FFF2-40B4-BE49-F238E27FC236}">
                <a16:creationId xmlns:a16="http://schemas.microsoft.com/office/drawing/2014/main" id="{0E8AAF5E-5B31-32F5-FDEC-8068C437FC4A}"/>
              </a:ext>
            </a:extLst>
          </p:cNvPr>
          <p:cNvSpPr txBox="1"/>
          <p:nvPr/>
        </p:nvSpPr>
        <p:spPr>
          <a:xfrm>
            <a:off x="441896" y="726642"/>
            <a:ext cx="5633156" cy="47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ANO DE 2024</a:t>
            </a:r>
            <a:endParaRPr sz="2000" dirty="0">
              <a:solidFill>
                <a:srgbClr val="00206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792C5F-0509-0501-C809-8D0126DA8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778167"/>
            <a:ext cx="5079565" cy="39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0;p22">
            <a:extLst>
              <a:ext uri="{FF2B5EF4-FFF2-40B4-BE49-F238E27FC236}">
                <a16:creationId xmlns:a16="http://schemas.microsoft.com/office/drawing/2014/main" id="{CAEAE1E5-F2A0-E499-6775-1ADAF6B83597}"/>
              </a:ext>
            </a:extLst>
          </p:cNvPr>
          <p:cNvSpPr txBox="1"/>
          <p:nvPr/>
        </p:nvSpPr>
        <p:spPr>
          <a:xfrm>
            <a:off x="179512" y="339502"/>
            <a:ext cx="2664296" cy="69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ARRECADAÇÕES POR SÍNODO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5" name="Google Shape;140;p22">
            <a:extLst>
              <a:ext uri="{FF2B5EF4-FFF2-40B4-BE49-F238E27FC236}">
                <a16:creationId xmlns:a16="http://schemas.microsoft.com/office/drawing/2014/main" id="{2EE3B223-A2D3-E2D7-3C10-4E4ACE59C4A1}"/>
              </a:ext>
            </a:extLst>
          </p:cNvPr>
          <p:cNvSpPr txBox="1"/>
          <p:nvPr/>
        </p:nvSpPr>
        <p:spPr>
          <a:xfrm>
            <a:off x="179512" y="1036183"/>
            <a:ext cx="2664296" cy="5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COMPARATIVO ENTRE </a:t>
            </a:r>
            <a:br>
              <a:rPr lang="pt-BR" sz="20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0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2022 </a:t>
            </a:r>
            <a:r>
              <a:rPr lang="pt-BR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sz="20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2024</a:t>
            </a:r>
            <a:endParaRPr sz="2000" dirty="0">
              <a:solidFill>
                <a:srgbClr val="00206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298297-684B-1B2F-A731-A957BDC94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264" y="339503"/>
            <a:ext cx="4428658" cy="4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0;p22">
            <a:extLst>
              <a:ext uri="{FF2B5EF4-FFF2-40B4-BE49-F238E27FC236}">
                <a16:creationId xmlns:a16="http://schemas.microsoft.com/office/drawing/2014/main" id="{C9934155-38BE-65F0-C43F-1FC13B97D9EA}"/>
              </a:ext>
            </a:extLst>
          </p:cNvPr>
          <p:cNvSpPr txBox="1"/>
          <p:nvPr/>
        </p:nvSpPr>
        <p:spPr>
          <a:xfrm>
            <a:off x="35496" y="-267028"/>
            <a:ext cx="5960532" cy="103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7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ARRECADAÇÕES POR SÍNODO</a:t>
            </a:r>
            <a:endParaRPr sz="2700" dirty="0">
              <a:solidFill>
                <a:srgbClr val="002060"/>
              </a:solidFill>
            </a:endParaRPr>
          </a:p>
        </p:txBody>
      </p:sp>
      <p:sp>
        <p:nvSpPr>
          <p:cNvPr id="5" name="Google Shape;140;p22">
            <a:extLst>
              <a:ext uri="{FF2B5EF4-FFF2-40B4-BE49-F238E27FC236}">
                <a16:creationId xmlns:a16="http://schemas.microsoft.com/office/drawing/2014/main" id="{0E8AAF5E-5B31-32F5-FDEC-8068C437FC4A}"/>
              </a:ext>
            </a:extLst>
          </p:cNvPr>
          <p:cNvSpPr txBox="1"/>
          <p:nvPr/>
        </p:nvSpPr>
        <p:spPr>
          <a:xfrm>
            <a:off x="35496" y="294594"/>
            <a:ext cx="6039556" cy="47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COMPARATIVO ENTRE 2023 E 2024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69E47B-E52E-1E50-1E31-81EB9223C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664217"/>
            <a:ext cx="4032448" cy="41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6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0;p22">
            <a:extLst>
              <a:ext uri="{FF2B5EF4-FFF2-40B4-BE49-F238E27FC236}">
                <a16:creationId xmlns:a16="http://schemas.microsoft.com/office/drawing/2014/main" id="{631239C9-17E1-76CE-E3B6-B0B637E50390}"/>
              </a:ext>
            </a:extLst>
          </p:cNvPr>
          <p:cNvSpPr txBox="1"/>
          <p:nvPr/>
        </p:nvSpPr>
        <p:spPr>
          <a:xfrm>
            <a:off x="179512" y="0"/>
            <a:ext cx="4909716" cy="103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EVOLUÇÃO VAI E VEM</a:t>
            </a:r>
            <a:br>
              <a:rPr lang="pt-BR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 2008 A 2024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4" name="Google Shape;140;p22">
            <a:extLst>
              <a:ext uri="{FF2B5EF4-FFF2-40B4-BE49-F238E27FC236}">
                <a16:creationId xmlns:a16="http://schemas.microsoft.com/office/drawing/2014/main" id="{87CA2A28-7D94-F40F-AAAB-00C75898669A}"/>
              </a:ext>
            </a:extLst>
          </p:cNvPr>
          <p:cNvSpPr txBox="1"/>
          <p:nvPr/>
        </p:nvSpPr>
        <p:spPr>
          <a:xfrm>
            <a:off x="5796136" y="144332"/>
            <a:ext cx="3168352" cy="5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Total arrecadado em 15 anos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R$ 15.920.362,51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763849"/>
              </p:ext>
            </p:extLst>
          </p:nvPr>
        </p:nvGraphicFramePr>
        <p:xfrm>
          <a:off x="1115616" y="627534"/>
          <a:ext cx="69127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4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0;p22">
            <a:extLst>
              <a:ext uri="{FF2B5EF4-FFF2-40B4-BE49-F238E27FC236}">
                <a16:creationId xmlns:a16="http://schemas.microsoft.com/office/drawing/2014/main" id="{5E4E76A5-4FE4-F0A6-2B05-6DF34C85B6EF}"/>
              </a:ext>
            </a:extLst>
          </p:cNvPr>
          <p:cNvSpPr txBox="1"/>
          <p:nvPr/>
        </p:nvSpPr>
        <p:spPr>
          <a:xfrm>
            <a:off x="179512" y="0"/>
            <a:ext cx="4909716" cy="103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ARRECADAÇÕES POR SÍNODO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DURANTE O ANO DE 2024</a:t>
            </a:r>
            <a:endParaRPr sz="3200" dirty="0">
              <a:solidFill>
                <a:srgbClr val="002060"/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923635"/>
              </p:ext>
            </p:extLst>
          </p:nvPr>
        </p:nvGraphicFramePr>
        <p:xfrm>
          <a:off x="107505" y="843557"/>
          <a:ext cx="9036496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30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0;p22">
            <a:extLst>
              <a:ext uri="{FF2B5EF4-FFF2-40B4-BE49-F238E27FC236}">
                <a16:creationId xmlns:a16="http://schemas.microsoft.com/office/drawing/2014/main" id="{03120A7E-C47C-6CCE-0699-2D781F61B23F}"/>
              </a:ext>
            </a:extLst>
          </p:cNvPr>
          <p:cNvSpPr txBox="1"/>
          <p:nvPr/>
        </p:nvSpPr>
        <p:spPr>
          <a:xfrm>
            <a:off x="179512" y="267494"/>
            <a:ext cx="8064896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VAI E VEM 2024 - Média da Contribuição por Membro/Sínodo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3200" dirty="0">
              <a:solidFill>
                <a:srgbClr val="002060"/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576064"/>
              </p:ext>
            </p:extLst>
          </p:nvPr>
        </p:nvGraphicFramePr>
        <p:xfrm>
          <a:off x="107504" y="483517"/>
          <a:ext cx="8712968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79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5540</TotalTime>
  <Words>143</Words>
  <Application>Microsoft Office PowerPoint</Application>
  <PresentationFormat>Apresentação na tela (16:9)</PresentationFormat>
  <Paragraphs>30</Paragraphs>
  <Slides>15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32" baseType="lpstr">
      <vt:lpstr>Aleo</vt:lpstr>
      <vt:lpstr>Arial</vt:lpstr>
      <vt:lpstr>Calibri</vt:lpstr>
      <vt:lpstr>Calibri </vt:lpstr>
      <vt:lpstr>Tahoma</vt:lpstr>
      <vt:lpstr>2_Personalizar design</vt:lpstr>
      <vt:lpstr>Personalizar design</vt:lpstr>
      <vt:lpstr>1_Personalizar design</vt:lpstr>
      <vt:lpstr>3_Personalizar design</vt:lpstr>
      <vt:lpstr>4_Personalizar design</vt:lpstr>
      <vt:lpstr>5_Personalizar design</vt:lpstr>
      <vt:lpstr>6_Personalizar design</vt:lpstr>
      <vt:lpstr>7_Personalizar design</vt:lpstr>
      <vt:lpstr>8_Personalizar design</vt:lpstr>
      <vt:lpstr>9_Personalizar design</vt:lpstr>
      <vt:lpstr>10_Personalizar design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do Ano</dc:title>
  <dc:creator>Letícia</dc:creator>
  <cp:lastModifiedBy>Claudir Burmann</cp:lastModifiedBy>
  <cp:revision>263</cp:revision>
  <dcterms:created xsi:type="dcterms:W3CDTF">2016-09-08T15:01:05Z</dcterms:created>
  <dcterms:modified xsi:type="dcterms:W3CDTF">2025-05-05T17:37:45Z</dcterms:modified>
</cp:coreProperties>
</file>