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Barlow Bold" panose="00000800000000000000" charset="0"/>
      <p:regular r:id="rId21"/>
    </p:embeddedFont>
    <p:embeddedFont>
      <p:font typeface="Barlow Heavy" panose="020B0604020202020204" charset="0"/>
      <p:regular r:id="rId22"/>
    </p:embeddedFont>
    <p:embeddedFont>
      <p:font typeface="Barlow Italics" panose="020B0604020202020204" charset="0"/>
      <p:regular r:id="rId23"/>
    </p:embeddedFont>
    <p:embeddedFont>
      <p:font typeface="Lato" panose="020F0502020204030203" pitchFamily="34" charset="0"/>
      <p:regular r:id="rId24"/>
    </p:embeddedFont>
    <p:embeddedFont>
      <p:font typeface="Lato Bold" panose="020F0502020204030203" charset="0"/>
      <p:regular r:id="rId25"/>
    </p:embeddedFont>
    <p:embeddedFont>
      <p:font typeface="Lato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TextBox 3"/>
          <p:cNvSpPr txBox="1"/>
          <p:nvPr/>
        </p:nvSpPr>
        <p:spPr>
          <a:xfrm>
            <a:off x="1165570" y="3733800"/>
            <a:ext cx="1595686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MOBILIZAÇÃO</a:t>
            </a:r>
          </a:p>
          <a:p>
            <a:pPr algn="ctr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ctr">
              <a:lnSpc>
                <a:spcPts val="5550"/>
              </a:lnSpc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PRIMEIRO PASSO PARA UM VOLUNTARIADO FORTE É CONVIDAR, INSPIRAR E ENGAJAR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02923" y="3381375"/>
            <a:ext cx="15682153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Igreja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mulher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que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participa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OASE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há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um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ano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convidada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coordenar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ação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específica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1776957"/>
            <a:ext cx="15678194" cy="7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5368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5. MULTIPLICAÇÃO E TESTEMUNHO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1106" y="3536462"/>
            <a:ext cx="15678194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Foco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desafiar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para que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inspirem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mobilizem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outras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Pergunta-chave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"Como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posso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chamar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?"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transformar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multiplicadora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1106" y="5449343"/>
            <a:ext cx="15678194" cy="224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eficazes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programa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multiplicadores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multiplicadoras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Incentivar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darem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testemunhos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contarem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histórias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Oferecer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formações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que as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aprendam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mobilizar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membros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membras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02923" y="3381375"/>
            <a:ext cx="15682153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Igreja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experientes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convidadas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palestras para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novas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participantes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comunidade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grupos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jovens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96178" y="2308245"/>
            <a:ext cx="16095644" cy="7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3"/>
              </a:lnSpc>
            </a:pPr>
            <a:r>
              <a:rPr lang="en-US" sz="53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COMO APLICAR ESSA ESCALA NA IGREJA?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6178" y="4314825"/>
            <a:ext cx="16095644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Novas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Precisam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convite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engajamento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inicial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já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ativas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Precisam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integração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pertencimento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especializadas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Precisam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desafios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multiplicação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02923" y="3733800"/>
            <a:ext cx="15682153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PERGUNTA FINAL PARA REFLEXÃO </a:t>
            </a:r>
          </a:p>
          <a:p>
            <a:pPr algn="ctr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"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Qual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etapa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precisamos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fortalecer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na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nossa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comunidade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para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aumentar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 o </a:t>
            </a:r>
            <a:r>
              <a:rPr lang="en-US" sz="5000" i="1" spc="235" dirty="0" err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engajamento</a:t>
            </a:r>
            <a:r>
              <a:rPr lang="en-US" sz="5000" i="1" spc="235" dirty="0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?”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99753"/>
            <a:ext cx="16230600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Apresentação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baseada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Psicóloga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Maria Inês Lara                                    (parceirosvoluntarios.org.br) “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Os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por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trás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do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”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II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Seminário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639"/>
              </a:lnSpc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639"/>
              </a:lnSpc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sob 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GT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Formação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057275"/>
            <a:ext cx="16230600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COMO MOBILIZAR PESSOAS VOLUNTÁRIAS?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69800"/>
            <a:ext cx="16095644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2999" b="1" spc="140" dirty="0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Passo a </a:t>
            </a:r>
            <a:r>
              <a:rPr lang="pt-BR" sz="2999" b="1" spc="140" dirty="0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passo</a:t>
            </a:r>
            <a:r>
              <a:rPr lang="en-US" sz="2999" b="1" spc="140" dirty="0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 para transformar visitantes da Igreja em membros e </a:t>
            </a:r>
            <a:r>
              <a:rPr lang="pt-BR" sz="2999" b="1" spc="140" dirty="0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membras</a:t>
            </a:r>
            <a:r>
              <a:rPr lang="en-US" sz="2999" b="1" spc="140" dirty="0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999" b="1" spc="140" dirty="0" err="1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comprometidas</a:t>
            </a:r>
            <a:r>
              <a:rPr lang="en-US" sz="2999" b="1" spc="140" dirty="0">
                <a:solidFill>
                  <a:srgbClr val="FF893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6178" y="4088428"/>
            <a:ext cx="16095644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Convite e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sensibilização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chamado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inspirador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Deus chama!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Engajamento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inicial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dar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tarefas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pequenas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claras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Integração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aprofundamento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conectar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Missão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greja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Compromisso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delegar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responsabilidades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Multiplicação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testemunho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transformar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mobilizadoras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testemunhas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u="none" strike="noStrike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generosa</a:t>
            </a:r>
            <a:r>
              <a:rPr lang="en-US" sz="3000" u="none" strike="noStrike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Deus.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3705225"/>
            <a:ext cx="1623060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Pergunta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para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reflexão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em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qual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etapa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temos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mais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dificuldades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em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nossa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paróquia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1763538"/>
            <a:ext cx="15678194" cy="7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5368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1. CONVITE E SENSIBILIZAÇÃO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4903" y="3345180"/>
            <a:ext cx="15678194" cy="179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Foco: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despertar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o interesse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mostrar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importância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l">
              <a:lnSpc>
                <a:spcPts val="3540"/>
              </a:lnSpc>
            </a:pPr>
            <a:endParaRPr lang="en-US" sz="3000" spc="141" dirty="0">
              <a:solidFill>
                <a:srgbClr val="2F5F9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Pergunta-chave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i="1" spc="141" dirty="0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"Isso </a:t>
            </a:r>
            <a:r>
              <a:rPr lang="en-US" sz="3000" i="1" spc="141" dirty="0" err="1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tem</a:t>
            </a:r>
            <a:r>
              <a:rPr lang="en-US" sz="3000" i="1" spc="141" dirty="0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 a </a:t>
            </a:r>
            <a:r>
              <a:rPr lang="en-US" sz="3000" i="1" spc="141" dirty="0" err="1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ver</a:t>
            </a:r>
            <a:r>
              <a:rPr lang="en-US" sz="3000" i="1" spc="141" dirty="0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  <a:r>
              <a:rPr lang="en-US" sz="3000" i="1" spc="141" dirty="0" err="1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comigo</a:t>
            </a:r>
            <a:r>
              <a:rPr lang="en-US" sz="3000" i="1" spc="141" dirty="0">
                <a:solidFill>
                  <a:srgbClr val="2F5F98"/>
                </a:solidFill>
                <a:latin typeface="Lato Italics"/>
                <a:ea typeface="Lato Italics"/>
                <a:cs typeface="Lato Italics"/>
                <a:sym typeface="Lato Italics"/>
              </a:rPr>
              <a:t>?"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convite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inspirador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pessoal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4903" y="5572617"/>
            <a:ext cx="15678194" cy="224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eficazes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3540"/>
              </a:lnSpc>
            </a:pPr>
            <a:endParaRPr lang="en-US" sz="3000" spc="14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Testemunhos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inspiradores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durante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culto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reuniões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 Convite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pessoal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convidar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diretamente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chamando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nome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Campanhas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mobilização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com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fotos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vídeos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440787"/>
            <a:ext cx="16230600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1424766"/>
            <a:ext cx="15678194" cy="7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5368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2. ENGAJAMENTO INICIAL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4903" y="3175380"/>
            <a:ext cx="15678194" cy="179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Foco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primeira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experiência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positiva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l">
              <a:lnSpc>
                <a:spcPts val="3540"/>
              </a:lnSpc>
            </a:pPr>
            <a:endParaRPr lang="en-US" sz="3000" spc="141" dirty="0">
              <a:solidFill>
                <a:srgbClr val="2F5F9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Pergunta-chave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"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Eu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consigo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fazer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isso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?"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dar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à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tarefa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simples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significativa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4903" y="5468159"/>
            <a:ext cx="15678194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eficazes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3540"/>
              </a:lnSpc>
            </a:pPr>
            <a:endParaRPr lang="en-US" sz="3000" spc="14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ações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curtas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pontuais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exemplos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ajudar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num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evento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organizar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encontro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conceito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"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Primeiros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30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" com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acompanhamento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duplas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nova com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experiência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discipulado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02923" y="3381375"/>
            <a:ext cx="15682153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Igreja</a:t>
            </a:r>
            <a:endParaRPr lang="en-US" sz="5000" b="1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endParaRPr lang="en-US" sz="5000" b="1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Durante o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culto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uma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diaconia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compartilha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sua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experiência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convida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outras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participarem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1758776"/>
            <a:ext cx="15678194" cy="7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5368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3. INTEGRAÇÃO E APROFUNDAMENTO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1106" y="3792855"/>
            <a:ext cx="15678194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Foco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fortalecer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vínculo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com 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Missão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Pergunta-chave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"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Eu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pertenço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este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?"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ambiente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acolhimento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conexão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1106" y="5717455"/>
            <a:ext cx="15678194" cy="179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✅ Métodos eficazes:</a:t>
            </a:r>
          </a:p>
          <a:p>
            <a:pPr algn="just">
              <a:lnSpc>
                <a:spcPts val="3540"/>
              </a:lnSpc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✔ Reuniões de acolhimento e partilha. </a:t>
            </a:r>
          </a:p>
          <a:p>
            <a:pPr algn="just">
              <a:lnSpc>
                <a:spcPts val="3540"/>
              </a:lnSpc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✔ Criar eventos internos de fortalecimento da equipe. 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✔ Incluir a pessoa em decisões menores , fortalecendo sua participação.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971932"/>
            <a:ext cx="16230600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02923" y="3381375"/>
            <a:ext cx="15682153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Exemplo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na</a:t>
            </a:r>
            <a:r>
              <a:rPr lang="en-US" sz="5000" b="1" spc="235" dirty="0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spc="235" dirty="0" err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Igreja</a:t>
            </a: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endParaRPr lang="en-US" sz="5000" b="1" spc="235" dirty="0">
              <a:solidFill>
                <a:srgbClr val="305E9B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5550"/>
              </a:lnSpc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encontros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trimestrais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reunindo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experiências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5550"/>
              </a:lnSpc>
              <a:spcBef>
                <a:spcPct val="0"/>
              </a:spcBef>
            </a:pPr>
            <a:endParaRPr lang="en-US" sz="5000" spc="235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1662022"/>
            <a:ext cx="15678194" cy="7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5368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4. COMPROMISSO E LIDERANÇA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1106" y="3193562"/>
            <a:ext cx="15678194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Foco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compromisso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profundo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contínuo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Pergunta-chave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"Como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posso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contribuir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?"</a:t>
            </a:r>
          </a:p>
          <a:p>
            <a:pPr algn="l">
              <a:lnSpc>
                <a:spcPts val="3540"/>
              </a:lnSpc>
            </a:pP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delegar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responsabilidades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maiores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oferecer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capacitação</a:t>
            </a:r>
            <a:r>
              <a:rPr lang="en-US" sz="3000" spc="141" dirty="0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1106" y="4935628"/>
            <a:ext cx="15678194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eficazes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equipes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funções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específicas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coordenadoras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coordenadores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área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</a:p>
          <a:p>
            <a:pPr algn="just">
              <a:lnSpc>
                <a:spcPts val="3540"/>
              </a:lnSpc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Oferecer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cursos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treinamentos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desejam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crescer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incentivar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a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realização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cursos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AVA IECLB. 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✔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Convidar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experientes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serem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mentoras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voluntários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732</Words>
  <Application>Microsoft Office PowerPoint</Application>
  <PresentationFormat>Personalizar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Barlow</vt:lpstr>
      <vt:lpstr>Lato Bold</vt:lpstr>
      <vt:lpstr>Barlow Bold</vt:lpstr>
      <vt:lpstr>Lato Italics</vt:lpstr>
      <vt:lpstr>Arial</vt:lpstr>
      <vt:lpstr>Barlow Italics</vt:lpstr>
      <vt:lpstr>Lato</vt:lpstr>
      <vt:lpstr>Barlow Heavy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Convidar, inspirar e engajar</dc:title>
  <dc:creator>Windows</dc:creator>
  <cp:lastModifiedBy>Valéria Franz Bock</cp:lastModifiedBy>
  <cp:revision>18</cp:revision>
  <dcterms:created xsi:type="dcterms:W3CDTF">2006-08-16T00:00:00Z</dcterms:created>
  <dcterms:modified xsi:type="dcterms:W3CDTF">2025-05-15T12:45:27Z</dcterms:modified>
  <dc:identifier>DAGljHaAX-8</dc:identifier>
</cp:coreProperties>
</file>