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arlow" panose="00000500000000000000" pitchFamily="2" charset="0"/>
      <p:regular r:id="rId17"/>
      <p:bold r:id="rId18"/>
      <p:italic r:id="rId19"/>
      <p:boldItalic r:id="rId20"/>
    </p:embeddedFont>
    <p:embeddedFont>
      <p:font typeface="Barlow Bold" panose="00000800000000000000" charset="0"/>
      <p:regular r:id="rId21"/>
    </p:embeddedFont>
    <p:embeddedFont>
      <p:font typeface="Barlow Heavy" panose="020B0604020202020204" charset="0"/>
      <p:regular r:id="rId22"/>
    </p:embeddedFont>
    <p:embeddedFont>
      <p:font typeface="Lato" panose="020F0502020204030203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W" lastIdx="1" clrIdx="0">
    <p:extLst>
      <p:ext uri="{19B8F6BF-5375-455C-9EA6-DF929625EA0E}">
        <p15:presenceInfo xmlns:p15="http://schemas.microsoft.com/office/powerpoint/2012/main" userId="Revi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13T11:12:43.196" idx="1">
    <p:pos x="10" y="10"/>
    <p:text>Na segunda coluna, no primeiro item, tirar o espaço entre a palavra e o ponto final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65570" y="3733800"/>
            <a:ext cx="15956860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PERTENCIMENTO</a:t>
            </a:r>
          </a:p>
          <a:p>
            <a:pPr algn="ctr">
              <a:lnSpc>
                <a:spcPts val="5550"/>
              </a:lnSpc>
            </a:pPr>
            <a:endParaRPr lang="en-US" sz="5000" b="1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ctr">
              <a:lnSpc>
                <a:spcPts val="5550"/>
              </a:lnSpc>
            </a:pPr>
            <a:r>
              <a:rPr lang="en-US" sz="500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AS PESSOAS VOLUNTÁRIAS PERMANECEM ONDE SE SENTEM PARTE DE ALGO MAIOR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381375"/>
            <a:ext cx="1623060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EXEMPLO NA IGREJA</a:t>
            </a:r>
          </a:p>
          <a:p>
            <a:pPr algn="just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UMA PESSOA VOLUNTÁRIA QUE JÁ ATUA NA ORIENTAÇÃO DO ENSINO CONFIRMATÓRIO PODE COMEÇAR A TREINAR NOVAS PESSOAS VOLUNTÁRIAS PARA AJUDAR NOS ENCONTROS.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726135" y="1057275"/>
            <a:ext cx="10835729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5. MISSÃO E PROPÓSITO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635885"/>
            <a:ext cx="16230600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0"/>
              </a:lnSpc>
            </a:pP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entende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seu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serviço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faz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parte de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missão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maior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3920"/>
              </a:lnSpc>
            </a:pPr>
            <a:endParaRPr lang="en-US" sz="2800" spc="13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920"/>
              </a:lnSpc>
            </a:pP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Pergunta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"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Minha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vocação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meu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voluntariado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estão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conectados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?" </a:t>
            </a:r>
          </a:p>
          <a:p>
            <a:pPr algn="just">
              <a:lnSpc>
                <a:spcPts val="3920"/>
              </a:lnSpc>
            </a:pP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🔹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sentido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maior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o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serviço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,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vinculando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-o à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fé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à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missão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3920"/>
              </a:lnSpc>
            </a:pPr>
            <a:endParaRPr lang="en-US" sz="2800" spc="13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920"/>
              </a:lnSpc>
            </a:pP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Estratégias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práticas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algn="just">
              <a:lnSpc>
                <a:spcPts val="3920"/>
              </a:lnSpc>
            </a:pPr>
            <a:endParaRPr lang="en-US" sz="2800" spc="13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920"/>
              </a:lnSpc>
            </a:pP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Ajudar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as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verem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seu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serviço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chamado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vocação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3920"/>
              </a:lnSpc>
            </a:pP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Relacionar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trabalho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com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ensinamentos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Cristo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serviço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às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3920"/>
              </a:lnSpc>
            </a:pP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espaços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que as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reflitam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seu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crescimento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800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en-US" sz="2800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028950"/>
            <a:ext cx="16230600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EXEMPLO NA IGREJA</a:t>
            </a:r>
          </a:p>
          <a:p>
            <a:pPr algn="just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UMA PESSOA VOLUNTÁRIA PODE PERCEBER QUE SUA ATUAÇÃO NO GRUPO DA JUVENTUDE OU DA DIACONIA É PARTE DE SUA VOCAÇÃO CRISTÃ, SENTINDO-SE CHAMADA A CONTINUAR.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325496" y="1228725"/>
            <a:ext cx="13831156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Como usar esta escala na Igreja?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360698"/>
            <a:ext cx="16230600" cy="3565603"/>
            <a:chOff x="0" y="0"/>
            <a:chExt cx="21640800" cy="4754138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21640800" cy="23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79"/>
                </a:lnSpc>
              </a:pP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Para que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multiplicadores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e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multiplicadoras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possam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construir</a:t>
              </a:r>
              <a:r>
                <a:rPr lang="en-US" sz="2999" b="1" dirty="0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o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pertencimento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de forma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intencional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, é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importante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mapear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em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qual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nível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cada</a:t>
              </a:r>
              <a:r>
                <a:rPr lang="en-US" sz="2999" b="1" dirty="0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pessoa</a:t>
              </a:r>
              <a:r>
                <a:rPr lang="en-US" sz="2999" b="1" dirty="0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voluntária</a:t>
              </a:r>
              <a:r>
                <a:rPr lang="en-US" sz="2999" b="1" dirty="0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se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encontra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e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criar</a:t>
              </a:r>
              <a:r>
                <a:rPr lang="en-US" sz="2999" b="1" dirty="0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ações</a:t>
              </a:r>
              <a:r>
                <a:rPr lang="en-US" sz="2999" b="1" dirty="0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 </a:t>
              </a:r>
              <a:r>
                <a:rPr lang="en-US" sz="2999" b="1" dirty="0" err="1">
                  <a:solidFill>
                    <a:srgbClr val="941812"/>
                  </a:solidFill>
                  <a:latin typeface="Barlow Bold"/>
                  <a:ea typeface="Barlow Bold"/>
                  <a:cs typeface="Barlow Bold"/>
                  <a:sym typeface="Barlow Bold"/>
                </a:rPr>
                <a:t>específicas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para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fortalecer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 o </a:t>
              </a:r>
              <a:r>
                <a:rPr lang="en-US" sz="2999" dirty="0" err="1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engajamento</a:t>
              </a:r>
              <a:r>
                <a:rPr lang="en-US" sz="2999" dirty="0">
                  <a:solidFill>
                    <a:srgbClr val="941812"/>
                  </a:solidFill>
                  <a:latin typeface="Barlow"/>
                  <a:ea typeface="Barlow"/>
                  <a:cs typeface="Barlow"/>
                  <a:sym typeface="Barlow"/>
                </a:rPr>
                <a:t>.</a:t>
              </a:r>
            </a:p>
            <a:p>
              <a:pPr algn="just">
                <a:lnSpc>
                  <a:spcPts val="3479"/>
                </a:lnSpc>
              </a:pPr>
              <a:endParaRPr lang="en-US" sz="2999" dirty="0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703087"/>
              <a:ext cx="21640800" cy="2051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9"/>
                </a:lnSpc>
              </a:pPr>
              <a:r>
                <a:rPr lang="en-US" sz="2999" spc="14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✔ Novas pessoas voluntárias → Devem receber acolhimento e conexão.</a:t>
              </a:r>
            </a:p>
            <a:p>
              <a:pPr algn="just">
                <a:lnSpc>
                  <a:spcPts val="4199"/>
                </a:lnSpc>
              </a:pPr>
              <a:r>
                <a:rPr lang="en-US" sz="2999" spc="14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✔ Pessoas voluntárias já ativas → Precisam de reconhecimento e pertencimento.</a:t>
              </a:r>
            </a:p>
            <a:p>
              <a:pPr algn="just">
                <a:lnSpc>
                  <a:spcPts val="4199"/>
                </a:lnSpc>
              </a:pPr>
              <a:r>
                <a:rPr lang="en-US" sz="2999" spc="140">
                  <a:solidFill>
                    <a:srgbClr val="305E9B"/>
                  </a:solidFill>
                  <a:latin typeface="Lato"/>
                  <a:ea typeface="Lato"/>
                  <a:cs typeface="Lato"/>
                  <a:sym typeface="Lato"/>
                </a:rPr>
                <a:t>✔ Pessoas voluntárias especializadas → Devem ser incentivadas a liderar e multiplicar.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990351" y="2289490"/>
            <a:ext cx="12307299" cy="6450971"/>
          </a:xfrm>
          <a:custGeom>
            <a:avLst/>
            <a:gdLst/>
            <a:ahLst/>
            <a:cxnLst/>
            <a:rect l="l" t="t" r="r" b="b"/>
            <a:pathLst>
              <a:path w="12307299" h="6450971">
                <a:moveTo>
                  <a:pt x="0" y="0"/>
                </a:moveTo>
                <a:lnTo>
                  <a:pt x="12307298" y="0"/>
                </a:lnTo>
                <a:lnTo>
                  <a:pt x="12307298" y="6450970"/>
                </a:lnTo>
                <a:lnTo>
                  <a:pt x="0" y="6450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325496" y="1228725"/>
            <a:ext cx="13831156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Diferenças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entre as duas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escalas</a:t>
            </a:r>
            <a:endParaRPr lang="en-US" sz="5000" b="1" dirty="0">
              <a:solidFill>
                <a:srgbClr val="941812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099753"/>
            <a:ext cx="16230600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39"/>
              </a:lnSpc>
            </a:pP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Apresentação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baseada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palestra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Psicóloga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Maria Inês Lara                                    (parceirosvoluntarios.org.br) “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desafios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por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trás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solidariedade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Voluntariado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”,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realizada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no II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Seminário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Multiplicadoras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algn="just">
              <a:lnSpc>
                <a:spcPts val="4639"/>
              </a:lnSpc>
            </a:pPr>
            <a:endParaRPr lang="en-US" sz="3999" dirty="0">
              <a:solidFill>
                <a:srgbClr val="305E9B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just">
              <a:lnSpc>
                <a:spcPts val="4639"/>
              </a:lnSpc>
            </a:pP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Programa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está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sob a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responsabilidade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GT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Vocações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Formação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Secretaria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3999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Missão</a:t>
            </a:r>
            <a:r>
              <a:rPr lang="en-US" sz="3999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514172" y="1028700"/>
            <a:ext cx="13831156" cy="7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Criando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uma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cultura</a:t>
            </a:r>
            <a:r>
              <a:rPr lang="en-US" sz="5000" b="1" dirty="0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 de </a:t>
            </a:r>
            <a:r>
              <a:rPr lang="en-US" sz="5000" b="1" dirty="0" err="1">
                <a:solidFill>
                  <a:srgbClr val="941812"/>
                </a:solidFill>
                <a:latin typeface="Barlow Bold"/>
                <a:ea typeface="Barlow Bold"/>
                <a:cs typeface="Barlow Bold"/>
                <a:sym typeface="Barlow Bold"/>
              </a:rPr>
              <a:t>pertencimento</a:t>
            </a:r>
            <a:endParaRPr lang="en-US" sz="5000" b="1" dirty="0">
              <a:solidFill>
                <a:srgbClr val="941812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947514"/>
            <a:ext cx="16230600" cy="512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3"/>
              </a:lnSpc>
            </a:pPr>
            <a:r>
              <a:rPr lang="en-US" sz="3399">
                <a:solidFill>
                  <a:srgbClr val="941812"/>
                </a:solidFill>
                <a:latin typeface="Barlow"/>
                <a:ea typeface="Barlow"/>
                <a:cs typeface="Barlow"/>
                <a:sym typeface="Barlow"/>
              </a:rPr>
              <a:t>Pessoas voluntárias permanecem quando sentem que fazem parte de algo maior.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113686"/>
            <a:ext cx="16230600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cinco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níveis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pertencimento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Conexão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inicial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entrar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 – boas-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vindas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apresentação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Participação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ativa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sentir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-se parte) –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envolvimento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real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tarefas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Identidade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reconhecimento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valorizado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valorizada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 –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celebração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serviço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Compromisso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influência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referência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 –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envolvimento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tomada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decisões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647700" lvl="1" indent="-323850" algn="just">
              <a:lnSpc>
                <a:spcPts val="4200"/>
              </a:lnSpc>
              <a:buAutoNum type="arabicPeriod"/>
            </a:pP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Missão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propósito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multiplicar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 –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enxergar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serviço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vocação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6112148" y="1057275"/>
            <a:ext cx="606370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1. CONEXÃO INICIAL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34084"/>
            <a:ext cx="16230600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conhece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comunidade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se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sente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acolhida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Pergunta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"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Será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eu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sou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bem-vinda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aqui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?"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ambiente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acolhimento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convite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Estratégias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práticas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Boas-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vindas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personalizadas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no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primeiro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encontro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Apresentação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comunidade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Indicação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um mentor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ou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mentora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guiá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-la.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733800"/>
            <a:ext cx="16230600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EXEMPLO NA IGREJA</a:t>
            </a:r>
          </a:p>
          <a:p>
            <a:pPr algn="just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Receber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novos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membros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novas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membras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com um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momento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especial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liturgia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ou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numa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reunião</a:t>
            </a:r>
            <a:r>
              <a:rPr lang="en-US" sz="5000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informal.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5369198" y="1057275"/>
            <a:ext cx="7549604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2. PARTICIPAÇÃO ATIVA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47925"/>
            <a:ext cx="16230600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começa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atuar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perceber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seu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Pergunta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"Meu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trabalho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é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importante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aqui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?"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oferecer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tarefas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claras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significativas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Estratégias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práticas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Atribuir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tarefa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simples e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curto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prazo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logo no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início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Incentivar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participação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em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treinamento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básico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um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espaço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compartilhar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sua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experiência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inicial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381375"/>
            <a:ext cx="16230600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EXEMPLO</a:t>
            </a:r>
          </a:p>
          <a:p>
            <a:pPr algn="just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UMA NOVA PESSOA VOLUNTÁRIA DA DIACONIA PODE COMEÇAR AJUDANDO NA ORGANIZAÇÃO DE UMA VISITA A UMA FAMÍLIA DA COMUNIDADE.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726135" y="1244396"/>
            <a:ext cx="10835729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3. IDENTIDADE E RECONHECIMENTO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90825"/>
            <a:ext cx="16230600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percebe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faz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parte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algo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maior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Pergunta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"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Sou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reconhecida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valorizada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aqui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?"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momentos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i="1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feedback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celebração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Estratégias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práticas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algn="just">
              <a:lnSpc>
                <a:spcPts val="4200"/>
              </a:lnSpc>
            </a:pPr>
            <a:endParaRPr lang="en-US" sz="3000" spc="14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Eventos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gratidão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reconhecimento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Pequenos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gestos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valorização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mensagens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testemunhos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vitórias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</a:p>
          <a:p>
            <a:pPr algn="just">
              <a:lnSpc>
                <a:spcPts val="4200"/>
              </a:lnSpc>
            </a:pP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Partilha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histórias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impacto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vivenciadas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há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000" spc="14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mais</a:t>
            </a:r>
            <a:r>
              <a:rPr lang="en-US" sz="3000" spc="14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tempo.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3381375"/>
            <a:ext cx="16230600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50"/>
              </a:lnSpc>
            </a:pPr>
            <a:r>
              <a:rPr lang="en-US" sz="5000" b="1" dirty="0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EXEMPLO NA IGREJA</a:t>
            </a:r>
          </a:p>
          <a:p>
            <a:pPr algn="just">
              <a:lnSpc>
                <a:spcPts val="5550"/>
              </a:lnSpc>
            </a:pPr>
            <a:endParaRPr lang="en-US" sz="5000" b="1" dirty="0">
              <a:solidFill>
                <a:srgbClr val="305E9B"/>
              </a:solidFill>
              <a:latin typeface="Barlow Heavy"/>
              <a:ea typeface="Barlow Heavy"/>
              <a:cs typeface="Barlow Heavy"/>
              <a:sym typeface="Barlow Heavy"/>
            </a:endParaRPr>
          </a:p>
          <a:p>
            <a:pPr algn="just">
              <a:lnSpc>
                <a:spcPts val="5550"/>
              </a:lnSpc>
              <a:spcBef>
                <a:spcPct val="0"/>
              </a:spcBef>
            </a:pP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➡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Criar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um "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Dia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 Pessoa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Voluntária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“, com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momentos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celebração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e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testemunhos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sobre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o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impacto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do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serviço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na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vida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 das </a:t>
            </a:r>
            <a:r>
              <a:rPr lang="en-US" sz="5000" spc="235" dirty="0" err="1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pessoas</a:t>
            </a:r>
            <a:r>
              <a:rPr lang="en-US" sz="5000" spc="235" dirty="0">
                <a:solidFill>
                  <a:srgbClr val="305E9B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82148" cy="5717455"/>
          </a:xfrm>
          <a:custGeom>
            <a:avLst/>
            <a:gdLst/>
            <a:ahLst/>
            <a:cxnLst/>
            <a:rect l="l" t="t" r="r" b="b"/>
            <a:pathLst>
              <a:path w="18482148" h="5717455">
                <a:moveTo>
                  <a:pt x="0" y="0"/>
                </a:moveTo>
                <a:lnTo>
                  <a:pt x="18482148" y="0"/>
                </a:lnTo>
                <a:lnTo>
                  <a:pt x="18482148" y="5717455"/>
                </a:lnTo>
                <a:lnTo>
                  <a:pt x="0" y="5717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8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526110" y="1057275"/>
            <a:ext cx="10835729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305E9B"/>
                </a:solidFill>
                <a:latin typeface="Barlow Heavy"/>
                <a:ea typeface="Barlow Heavy"/>
                <a:cs typeface="Barlow Heavy"/>
                <a:sym typeface="Barlow Heavy"/>
              </a:rPr>
              <a:t>4. COMPROMISSO E INFLUÊNCIA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02560"/>
            <a:ext cx="16230600" cy="544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se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sente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responsável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pela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continuidade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do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trabalho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3919"/>
              </a:lnSpc>
            </a:pPr>
            <a:endParaRPr lang="en-US" sz="2799" spc="13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919"/>
              </a:lnSpc>
            </a:pP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Pergunta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"O que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eu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faço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aqui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faz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diferença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as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outras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?" </a:t>
            </a:r>
          </a:p>
          <a:p>
            <a:pPr algn="just">
              <a:lnSpc>
                <a:spcPts val="3919"/>
              </a:lnSpc>
            </a:pP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🔹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da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liderança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oportunidades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que a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lidere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treine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participantes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just">
              <a:lnSpc>
                <a:spcPts val="3919"/>
              </a:lnSpc>
            </a:pPr>
            <a:endParaRPr lang="en-US" sz="2799" spc="13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919"/>
              </a:lnSpc>
            </a:pP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✅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Estratégias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práticas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algn="just">
              <a:lnSpc>
                <a:spcPts val="3919"/>
              </a:lnSpc>
            </a:pPr>
            <a:endParaRPr lang="en-US" sz="2799" spc="131" dirty="0">
              <a:solidFill>
                <a:srgbClr val="305E9B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ts val="3919"/>
              </a:lnSpc>
            </a:pP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Incentivar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convidar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novos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membros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membras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para o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grupo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 algn="just">
              <a:lnSpc>
                <a:spcPts val="3919"/>
              </a:lnSpc>
            </a:pP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Delegar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responsabilidades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maiores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exemplo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organizar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uma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ação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sozinha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</a:p>
          <a:p>
            <a:pPr algn="just">
              <a:lnSpc>
                <a:spcPts val="3919"/>
              </a:lnSpc>
            </a:pP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✔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Criar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programas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mentoria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entre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pessoas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voluntárias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novas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2799" spc="131" dirty="0" err="1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experientes</a:t>
            </a:r>
            <a:r>
              <a:rPr lang="en-US" sz="2799" spc="131" dirty="0">
                <a:solidFill>
                  <a:srgbClr val="305E9B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551073" y="8441087"/>
            <a:ext cx="1627914" cy="1634425"/>
          </a:xfrm>
          <a:custGeom>
            <a:avLst/>
            <a:gdLst/>
            <a:ahLst/>
            <a:cxnLst/>
            <a:rect l="l" t="t" r="r" b="b"/>
            <a:pathLst>
              <a:path w="1627914" h="1634425">
                <a:moveTo>
                  <a:pt x="0" y="0"/>
                </a:moveTo>
                <a:lnTo>
                  <a:pt x="1627914" y="0"/>
                </a:lnTo>
                <a:lnTo>
                  <a:pt x="162791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710853" y="8441087"/>
            <a:ext cx="1096893" cy="1634425"/>
          </a:xfrm>
          <a:custGeom>
            <a:avLst/>
            <a:gdLst/>
            <a:ahLst/>
            <a:cxnLst/>
            <a:rect l="l" t="t" r="r" b="b"/>
            <a:pathLst>
              <a:path w="1096893" h="1634425">
                <a:moveTo>
                  <a:pt x="0" y="0"/>
                </a:moveTo>
                <a:lnTo>
                  <a:pt x="1096894" y="0"/>
                </a:lnTo>
                <a:lnTo>
                  <a:pt x="1096894" y="1634426"/>
                </a:lnTo>
                <a:lnTo>
                  <a:pt x="0" y="1634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810</Words>
  <Application>Microsoft Office PowerPoint</Application>
  <PresentationFormat>Personalizar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Barlow</vt:lpstr>
      <vt:lpstr>Lato</vt:lpstr>
      <vt:lpstr>Barlow Bold</vt:lpstr>
      <vt:lpstr>Barlow Heavy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Pertencimento</dc:title>
  <dc:creator>Windows</dc:creator>
  <cp:lastModifiedBy>Valéria Franz Bock</cp:lastModifiedBy>
  <cp:revision>14</cp:revision>
  <dcterms:created xsi:type="dcterms:W3CDTF">2006-08-16T00:00:00Z</dcterms:created>
  <dcterms:modified xsi:type="dcterms:W3CDTF">2025-05-15T12:45:53Z</dcterms:modified>
  <dc:identifier>DAGlkHrdHzo</dc:identifier>
</cp:coreProperties>
</file>