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</p:sldIdLst>
  <p:sldSz cx="18288000" cy="10287000"/>
  <p:notesSz cx="6858000" cy="9144000"/>
  <p:embeddedFontLst>
    <p:embeddedFont>
      <p:font typeface="Barlow" panose="00000500000000000000" pitchFamily="2" charset="0"/>
      <p:regular r:id="rId7"/>
    </p:embeddedFont>
    <p:embeddedFont>
      <p:font typeface="Barlow Bold" panose="00000800000000000000" charset="0"/>
      <p:regular r:id="rId8"/>
    </p:embeddedFont>
    <p:embeddedFont>
      <p:font typeface="Barlow Heavy" panose="020B0604020202020204" charset="0"/>
      <p:regular r:id="rId9"/>
    </p:embeddedFont>
    <p:embeddedFont>
      <p:font typeface="Lato" panose="020F0502020204030203" pitchFamily="3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5570" y="3733800"/>
            <a:ext cx="15956860" cy="284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RECONHECIMENTO</a:t>
            </a:r>
          </a:p>
          <a:p>
            <a:pPr algn="ctr">
              <a:lnSpc>
                <a:spcPts val="5550"/>
              </a:lnSpc>
            </a:pPr>
            <a:endParaRPr lang="en-US" sz="5000" b="1">
              <a:solidFill>
                <a:srgbClr val="305E9B"/>
              </a:solidFill>
              <a:latin typeface="Barlow Heavy"/>
              <a:ea typeface="Barlow Heavy"/>
              <a:cs typeface="Barlow Heavy"/>
              <a:sym typeface="Barlow Heavy"/>
            </a:endParaRPr>
          </a:p>
          <a:p>
            <a:pPr algn="ctr">
              <a:lnSpc>
                <a:spcPts val="5550"/>
              </a:lnSpc>
            </a:pPr>
            <a:r>
              <a:rPr lang="en-US" sz="5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 RECONHECIMENTO NÃO É UM PRÊMIO, É COMBUSTÍVEL PARA CONTINUAR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28422" y="1295400"/>
            <a:ext cx="13831156" cy="82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5499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Diferentes</a:t>
            </a:r>
            <a:r>
              <a:rPr lang="en-US" sz="5499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499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tipos</a:t>
            </a:r>
            <a:r>
              <a:rPr lang="en-US" sz="5499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de </a:t>
            </a:r>
            <a:r>
              <a:rPr lang="en-US" sz="5499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reconhecimento</a:t>
            </a:r>
            <a:endParaRPr lang="en-US" sz="5499" b="1" dirty="0">
              <a:solidFill>
                <a:srgbClr val="941812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3134839"/>
            <a:ext cx="16230600" cy="4017322"/>
            <a:chOff x="0" y="0"/>
            <a:chExt cx="21640800" cy="535642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8441541" cy="1188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79"/>
                </a:lnSpc>
              </a:pPr>
              <a:r>
                <a:rPr lang="en-US" sz="300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Cada pessoa voluntária tem motivações diferentes – o reconhecimento deve ser personalizado!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35354"/>
              <a:ext cx="21640800" cy="352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✔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Simbólico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–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bênção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no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culto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</a:p>
            <a:p>
              <a:pPr algn="just">
                <a:lnSpc>
                  <a:spcPts val="4200"/>
                </a:lnSpc>
              </a:pP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✔ Social –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eventos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e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confraternizações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</a:p>
            <a:p>
              <a:pPr algn="just">
                <a:lnSpc>
                  <a:spcPts val="4200"/>
                </a:lnSpc>
              </a:pP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✔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Estrutural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–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oportunidades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liderança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</a:p>
            <a:p>
              <a:pPr algn="just">
                <a:lnSpc>
                  <a:spcPts val="4200"/>
                </a:lnSpc>
              </a:pP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✔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Tangível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–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brindes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,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certificados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,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cartões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agradecimento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</a:p>
            <a:p>
              <a:pPr algn="just">
                <a:lnSpc>
                  <a:spcPts val="4200"/>
                </a:lnSpc>
              </a:pP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✔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Impactante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–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mostrar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resultados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concretos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 do </a:t>
              </a:r>
              <a:r>
                <a:rPr lang="en-US" sz="3000" spc="141" dirty="0" err="1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serviço</a:t>
              </a:r>
              <a:r>
                <a:rPr lang="en-US" sz="3000" spc="141" dirty="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733800"/>
            <a:ext cx="16230600" cy="284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</a:t>
            </a:r>
            <a:endParaRPr lang="en-US" sz="5000" dirty="0">
              <a:solidFill>
                <a:srgbClr val="305E9B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5550"/>
              </a:lnSpc>
              <a:spcBef>
                <a:spcPct val="0"/>
              </a:spcBef>
            </a:pPr>
            <a:endParaRPr lang="en-US" sz="5000" dirty="0">
              <a:solidFill>
                <a:srgbClr val="305E9B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Um mural de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testemunhos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sobre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como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o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trabalho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realizado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pela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voluntária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foi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impactante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vida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comunitária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79822E-4997-2E36-CD4F-16D1AEFA6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0EDC08E-ED56-4B41-91FF-D33E351D6EEB}"/>
              </a:ext>
            </a:extLst>
          </p:cNvPr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85B469C-F72C-917E-11C1-1F369A1762A1}"/>
              </a:ext>
            </a:extLst>
          </p:cNvPr>
          <p:cNvSpPr txBox="1"/>
          <p:nvPr/>
        </p:nvSpPr>
        <p:spPr>
          <a:xfrm>
            <a:off x="1028700" y="3733800"/>
            <a:ext cx="16230600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Como </a:t>
            </a: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sua</a:t>
            </a:r>
            <a:r>
              <a:rPr lang="en-US" sz="5000" b="1" dirty="0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 </a:t>
            </a: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comunidade</a:t>
            </a:r>
            <a:r>
              <a:rPr lang="en-US" sz="5000" b="1" dirty="0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 </a:t>
            </a: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tem</a:t>
            </a:r>
            <a:r>
              <a:rPr lang="en-US" sz="5000" b="1" dirty="0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 </a:t>
            </a: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reconhecido</a:t>
            </a:r>
            <a:r>
              <a:rPr lang="en-US" sz="5000" b="1" dirty="0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 o </a:t>
            </a: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trabalho</a:t>
            </a:r>
            <a:endParaRPr lang="en-US" sz="5000" b="1" dirty="0">
              <a:solidFill>
                <a:srgbClr val="305E9B"/>
              </a:solidFill>
              <a:latin typeface="Barlow Bold"/>
              <a:ea typeface="Barlow"/>
              <a:cs typeface="Barlow"/>
              <a:sym typeface="Barlow Bold"/>
            </a:endParaRPr>
          </a:p>
          <a:p>
            <a:pPr algn="ctr">
              <a:lnSpc>
                <a:spcPts val="5550"/>
              </a:lnSpc>
              <a:spcBef>
                <a:spcPct val="0"/>
              </a:spcBef>
            </a:pPr>
            <a:endParaRPr lang="en-US" sz="5000" b="1" dirty="0">
              <a:solidFill>
                <a:srgbClr val="305E9B"/>
              </a:solidFill>
              <a:latin typeface="Barlow Bold"/>
              <a:ea typeface="Barlow"/>
              <a:cs typeface="Barlow"/>
              <a:sym typeface="Barlow Bold"/>
            </a:endParaRPr>
          </a:p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 </a:t>
            </a: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desenvolvido</a:t>
            </a:r>
            <a:r>
              <a:rPr lang="en-US" sz="5000" b="1" dirty="0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 </a:t>
            </a: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pelas</a:t>
            </a:r>
            <a:r>
              <a:rPr lang="en-US" sz="5000" b="1" dirty="0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 </a:t>
            </a: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pessoas</a:t>
            </a:r>
            <a:r>
              <a:rPr lang="en-US" sz="5000" b="1" dirty="0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 </a:t>
            </a: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voluntárias</a:t>
            </a:r>
            <a:r>
              <a:rPr lang="en-US" sz="5000" b="1" dirty="0">
                <a:solidFill>
                  <a:srgbClr val="305E9B"/>
                </a:solidFill>
                <a:latin typeface="Barlow Bold"/>
                <a:ea typeface="Barlow"/>
                <a:cs typeface="Barlow"/>
                <a:sym typeface="Barlow Bold"/>
              </a:rPr>
              <a:t>?</a:t>
            </a:r>
          </a:p>
          <a:p>
            <a:pPr algn="just">
              <a:lnSpc>
                <a:spcPts val="5550"/>
              </a:lnSpc>
              <a:spcBef>
                <a:spcPct val="0"/>
              </a:spcBef>
            </a:pPr>
            <a:endParaRPr lang="en-US" sz="5000" b="1" dirty="0">
              <a:solidFill>
                <a:srgbClr val="305E9B"/>
              </a:solidFill>
              <a:latin typeface="Barlow Bold"/>
              <a:ea typeface="Barlow"/>
              <a:cs typeface="Barlow"/>
              <a:sym typeface="Barlow Bold"/>
            </a:endParaRPr>
          </a:p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  <a:p>
            <a:pPr algn="just">
              <a:lnSpc>
                <a:spcPts val="5550"/>
              </a:lnSpc>
              <a:spcBef>
                <a:spcPct val="0"/>
              </a:spcBef>
            </a:pPr>
            <a:endParaRPr lang="en-US" sz="5000" dirty="0">
              <a:solidFill>
                <a:srgbClr val="305E9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53590DF-666C-67A1-5192-18F0123439C2}"/>
              </a:ext>
            </a:extLst>
          </p:cNvPr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F82F50E-5C13-3D51-90EC-6B1AA27936C9}"/>
              </a:ext>
            </a:extLst>
          </p:cNvPr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52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099753"/>
            <a:ext cx="16230600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39"/>
              </a:lnSpc>
            </a:pP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Apresentação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baseada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palestra da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Psicóloga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Maria Inês Lara                                    (parceirosvoluntarios.org.br) “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desafios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por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trás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solidariedade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do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Voluntariado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”,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realizada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no II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Seminário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Multiplicadores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Multiplicadoras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Programa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algn="just">
              <a:lnSpc>
                <a:spcPts val="4639"/>
              </a:lnSpc>
            </a:pPr>
            <a:endParaRPr lang="en-US" sz="3999" dirty="0">
              <a:solidFill>
                <a:srgbClr val="305E9B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4639"/>
              </a:lnSpc>
            </a:pP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Programa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está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sob 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responsabilidade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GT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Secretaria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Formação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Secretaria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Missão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161</Words>
  <Application>Microsoft Office PowerPoint</Application>
  <PresentationFormat>Personalizar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Barlow Heavy</vt:lpstr>
      <vt:lpstr>Barlow Bold</vt:lpstr>
      <vt:lpstr>Barlow</vt:lpstr>
      <vt:lpstr>Lato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Reconhecimento</dc:title>
  <dc:creator>Windows</dc:creator>
  <cp:lastModifiedBy>Valéria Franz Bock</cp:lastModifiedBy>
  <cp:revision>6</cp:revision>
  <dcterms:created xsi:type="dcterms:W3CDTF">2006-08-16T00:00:00Z</dcterms:created>
  <dcterms:modified xsi:type="dcterms:W3CDTF">2025-05-15T12:46:26Z</dcterms:modified>
  <dc:identifier>DAGlkndEaBQ</dc:identifier>
</cp:coreProperties>
</file>