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Barlow" panose="00000500000000000000" pitchFamily="2" charset="0"/>
      <p:regular r:id="rId15"/>
      <p:italic r:id="rId16"/>
    </p:embeddedFont>
    <p:embeddedFont>
      <p:font typeface="Barlow Bold" panose="00000800000000000000" charset="0"/>
      <p:regular r:id="rId17"/>
    </p:embeddedFont>
    <p:embeddedFont>
      <p:font typeface="Barlow Heavy" panose="020B0604020202020204" charset="0"/>
      <p:regular r:id="rId18"/>
    </p:embeddedFont>
    <p:embeddedFont>
      <p:font typeface="Lato" panose="020F0502020204030203" pitchFamily="34" charset="0"/>
      <p:regular r:id="rId19"/>
      <p:italic r:id="rId20"/>
    </p:embeddedFont>
    <p:embeddedFont>
      <p:font typeface="Lato Bold" panose="020F0502020204030203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32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65570" y="3733800"/>
            <a:ext cx="15956860" cy="2847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0"/>
              </a:lnSpc>
            </a:pPr>
            <a:r>
              <a:rPr lang="en-US" sz="5000" b="1">
                <a:solidFill>
                  <a:srgbClr val="305E9B"/>
                </a:solidFill>
                <a:latin typeface="Barlow Heavy"/>
                <a:ea typeface="Barlow Heavy"/>
                <a:cs typeface="Barlow Heavy"/>
                <a:sym typeface="Barlow Heavy"/>
              </a:rPr>
              <a:t>RESOLUÇÃO DE PROBLEMAS</a:t>
            </a:r>
          </a:p>
          <a:p>
            <a:pPr algn="ctr">
              <a:lnSpc>
                <a:spcPts val="5550"/>
              </a:lnSpc>
            </a:pPr>
            <a:endParaRPr lang="en-US" sz="5000" b="1">
              <a:solidFill>
                <a:srgbClr val="305E9B"/>
              </a:solidFill>
              <a:latin typeface="Barlow Heavy"/>
              <a:ea typeface="Barlow Heavy"/>
              <a:cs typeface="Barlow Heavy"/>
              <a:sym typeface="Barlow Heavy"/>
            </a:endParaRPr>
          </a:p>
          <a:p>
            <a:pPr algn="ctr">
              <a:lnSpc>
                <a:spcPts val="5550"/>
              </a:lnSpc>
            </a:pPr>
            <a:r>
              <a:rPr lang="en-US" sz="500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TODO DESAFIO PODE SER SUPERADO COM DIÁLOGO, ESTRATÉGIA E ACOLHIMENTO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165570" y="3381375"/>
            <a:ext cx="15956860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50"/>
              </a:lnSpc>
            </a:pPr>
            <a:r>
              <a:rPr lang="en-US" sz="5000" b="1" spc="235" dirty="0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EXEMPLO PRÁTICO</a:t>
            </a:r>
          </a:p>
          <a:p>
            <a:pPr algn="just">
              <a:lnSpc>
                <a:spcPts val="5550"/>
              </a:lnSpc>
            </a:pPr>
            <a:endParaRPr lang="en-US" sz="5000" b="1" spc="235" dirty="0">
              <a:solidFill>
                <a:srgbClr val="305E9B"/>
              </a:solidFill>
              <a:latin typeface="Barlow Bold"/>
              <a:ea typeface="Barlow Bold"/>
              <a:cs typeface="Barlow Bold"/>
              <a:sym typeface="Barlow Bold"/>
            </a:endParaRPr>
          </a:p>
          <a:p>
            <a:pPr algn="just">
              <a:lnSpc>
                <a:spcPts val="5550"/>
              </a:lnSpc>
            </a:pP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➡ Se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uma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pessoa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se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sente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sobrecarregada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seu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papel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pode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ser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ajustado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ou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uma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pessoa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parceira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pode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ser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incluída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para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dividir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responsabilidades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</a:p>
        </p:txBody>
      </p:sp>
      <p:sp>
        <p:nvSpPr>
          <p:cNvPr id="4" name="Freeform 4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125774" y="3628469"/>
            <a:ext cx="16230600" cy="891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79"/>
              </a:lnSpc>
            </a:pPr>
            <a:r>
              <a:rPr lang="en-US" sz="3000" spc="141" dirty="0" err="1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Pergunta-chave</a:t>
            </a:r>
            <a:r>
              <a:rPr lang="en-US" sz="3000" spc="141" dirty="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: "A </a:t>
            </a:r>
            <a:r>
              <a:rPr lang="en-US" sz="3000" spc="141" dirty="0" err="1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mudança</a:t>
            </a:r>
            <a:r>
              <a:rPr lang="en-US" sz="3000" spc="141" dirty="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000" spc="141" dirty="0" err="1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foi</a:t>
            </a:r>
            <a:r>
              <a:rPr lang="en-US" sz="3000" spc="141" dirty="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000" spc="141" dirty="0" err="1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eficaz</a:t>
            </a:r>
            <a:r>
              <a:rPr lang="en-US" sz="3000" spc="141" dirty="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? A </a:t>
            </a:r>
            <a:r>
              <a:rPr lang="en-US" sz="3000" spc="141" dirty="0" err="1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pessoa</a:t>
            </a:r>
            <a:r>
              <a:rPr lang="en-US" sz="3000" spc="141" dirty="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 continua </a:t>
            </a:r>
            <a:r>
              <a:rPr lang="en-US" sz="3000" spc="141" dirty="0" err="1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engajada</a:t>
            </a:r>
            <a:r>
              <a:rPr lang="en-US" sz="3000" spc="141" dirty="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?" O </a:t>
            </a:r>
            <a:r>
              <a:rPr lang="en-US" sz="3000" spc="141" dirty="0" err="1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maior</a:t>
            </a:r>
            <a:r>
              <a:rPr lang="en-US" sz="3000" spc="141" dirty="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000" spc="141" dirty="0" err="1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erro</a:t>
            </a:r>
            <a:r>
              <a:rPr lang="en-US" sz="3000" spc="141" dirty="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 é </a:t>
            </a:r>
            <a:r>
              <a:rPr lang="en-US" sz="3000" spc="141" dirty="0" err="1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corrigir</a:t>
            </a:r>
            <a:r>
              <a:rPr lang="en-US" sz="3000" spc="141" dirty="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 um </a:t>
            </a:r>
            <a:r>
              <a:rPr lang="en-US" sz="3000" spc="141" dirty="0" err="1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problema</a:t>
            </a:r>
            <a:r>
              <a:rPr lang="en-US" sz="3000" spc="141" dirty="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 e </a:t>
            </a:r>
            <a:r>
              <a:rPr lang="en-US" sz="3000" spc="141" dirty="0" err="1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nunca</a:t>
            </a:r>
            <a:r>
              <a:rPr lang="en-US" sz="3000" spc="141" dirty="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000" spc="141" dirty="0" err="1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mais</a:t>
            </a:r>
            <a:r>
              <a:rPr lang="en-US" sz="3000" spc="141" dirty="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000" spc="141" dirty="0" err="1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acompanhar</a:t>
            </a:r>
            <a:r>
              <a:rPr lang="en-US" sz="3000" spc="141" dirty="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25774" y="4926409"/>
            <a:ext cx="16230600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✅ </a:t>
            </a:r>
            <a:r>
              <a:rPr lang="en-US" sz="3000" b="1" spc="141" dirty="0" err="1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Ações</a:t>
            </a: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lang="en-US" sz="3000" b="1" spc="141" dirty="0" err="1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práticas</a:t>
            </a: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:</a:t>
            </a:r>
          </a:p>
          <a:p>
            <a:pPr algn="just">
              <a:lnSpc>
                <a:spcPts val="4200"/>
              </a:lnSpc>
            </a:pP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✔ </a:t>
            </a:r>
            <a:r>
              <a:rPr lang="en-US" sz="3000" b="1" spc="141" dirty="0" err="1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Agendar</a:t>
            </a: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 um novo </a:t>
            </a:r>
            <a:r>
              <a:rPr lang="en-US" sz="3000" b="1" spc="141" dirty="0" err="1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contato</a:t>
            </a: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lang="en-US" sz="3000" b="1" spc="141" dirty="0" err="1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após</a:t>
            </a: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lang="en-US" sz="3000" b="1" spc="141" dirty="0" err="1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algumas</a:t>
            </a: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lang="en-US" sz="3000" b="1" spc="141" dirty="0" err="1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semanas</a:t>
            </a: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, para </a:t>
            </a:r>
            <a:r>
              <a:rPr lang="en-US" sz="3000" b="1" spc="141" dirty="0" err="1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avaliar</a:t>
            </a: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 a </a:t>
            </a:r>
            <a:r>
              <a:rPr lang="en-US" sz="3000" b="1" spc="141" dirty="0" err="1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adaptação</a:t>
            </a: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.</a:t>
            </a:r>
          </a:p>
          <a:p>
            <a:pPr algn="just">
              <a:lnSpc>
                <a:spcPts val="4200"/>
              </a:lnSpc>
            </a:pP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✔ </a:t>
            </a:r>
            <a:r>
              <a:rPr lang="en-US" sz="3000" b="1" spc="141" dirty="0" err="1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Reconhecer</a:t>
            </a: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lang="en-US" sz="3000" b="1" spc="141" dirty="0" err="1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mudanças</a:t>
            </a: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lang="en-US" sz="3000" b="1" spc="141" dirty="0" err="1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positivas</a:t>
            </a: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, para </a:t>
            </a:r>
            <a:r>
              <a:rPr lang="en-US" sz="3000" b="1" spc="141" dirty="0" err="1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reforçar</a:t>
            </a: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 o </a:t>
            </a:r>
            <a:r>
              <a:rPr lang="en-US" sz="3000" b="1" spc="141" dirty="0" err="1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engajamento</a:t>
            </a: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.</a:t>
            </a:r>
          </a:p>
          <a:p>
            <a:pPr algn="just">
              <a:lnSpc>
                <a:spcPts val="4200"/>
              </a:lnSpc>
            </a:pP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✔ Se o </a:t>
            </a:r>
            <a:r>
              <a:rPr lang="en-US" sz="3000" b="1" spc="141" dirty="0" err="1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problema</a:t>
            </a: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lang="en-US" sz="3000" b="1" spc="141" dirty="0" err="1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persistir</a:t>
            </a: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, </a:t>
            </a:r>
            <a:r>
              <a:rPr lang="en-US" sz="3000" b="1" spc="141" dirty="0" err="1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avaliar</a:t>
            </a: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lang="en-US" sz="3000" b="1" spc="141" dirty="0" err="1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outras</a:t>
            </a: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lang="en-US" sz="3000" b="1" spc="141" dirty="0" err="1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soluções</a:t>
            </a: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, </a:t>
            </a:r>
            <a:r>
              <a:rPr lang="en-US" sz="3000" b="1" spc="141" dirty="0" err="1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como</a:t>
            </a: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 a </a:t>
            </a:r>
            <a:r>
              <a:rPr lang="en-US" sz="3000" b="1" spc="141" dirty="0" err="1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realocação</a:t>
            </a: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 para </a:t>
            </a:r>
            <a:r>
              <a:rPr lang="en-US" sz="3000" b="1" spc="141" dirty="0" err="1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outra</a:t>
            </a: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lang="en-US" sz="3000" b="1" spc="141" dirty="0" err="1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função</a:t>
            </a: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25774" y="1018619"/>
            <a:ext cx="16133526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50"/>
              </a:lnSpc>
              <a:spcBef>
                <a:spcPct val="0"/>
              </a:spcBef>
            </a:pPr>
            <a:r>
              <a:rPr lang="en-US" sz="5000" b="1">
                <a:solidFill>
                  <a:srgbClr val="305E9B"/>
                </a:solidFill>
                <a:latin typeface="Barlow Heavy"/>
                <a:ea typeface="Barlow Heavy"/>
                <a:cs typeface="Barlow Heavy"/>
                <a:sym typeface="Barlow Heavy"/>
              </a:rPr>
              <a:t>4. ACOMPANHAMENTO: </a:t>
            </a:r>
            <a:r>
              <a:rPr lang="en-US" sz="500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GARANTIR QUE A SOLUÇÃO ESTÁ FUNCIONANDO</a:t>
            </a:r>
          </a:p>
        </p:txBody>
      </p:sp>
      <p:sp>
        <p:nvSpPr>
          <p:cNvPr id="6" name="Freeform 6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990600" y="1866900"/>
            <a:ext cx="16535400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50"/>
              </a:lnSpc>
            </a:pPr>
            <a:r>
              <a:rPr lang="en-US" sz="5000" b="1" spc="235" dirty="0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EXEMPLO PRÁTICO</a:t>
            </a:r>
          </a:p>
          <a:p>
            <a:pPr algn="just">
              <a:lnSpc>
                <a:spcPts val="5550"/>
              </a:lnSpc>
            </a:pPr>
            <a:endParaRPr lang="en-US" sz="5000" b="1" spc="235" dirty="0">
              <a:solidFill>
                <a:srgbClr val="305E9B"/>
              </a:solidFill>
              <a:latin typeface="Barlow Bold"/>
              <a:ea typeface="Barlow Bold"/>
              <a:cs typeface="Barlow Bold"/>
              <a:sym typeface="Barlow Bold"/>
            </a:endParaRPr>
          </a:p>
          <a:p>
            <a:pPr algn="just">
              <a:lnSpc>
                <a:spcPts val="5550"/>
              </a:lnSpc>
            </a:pP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➡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Depois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de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ajustar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a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função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, é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importante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perguntar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:</a:t>
            </a:r>
          </a:p>
          <a:p>
            <a:pPr algn="just">
              <a:lnSpc>
                <a:spcPts val="5550"/>
              </a:lnSpc>
            </a:pP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</a:p>
          <a:p>
            <a:pPr algn="ctr">
              <a:lnSpc>
                <a:spcPts val="5550"/>
              </a:lnSpc>
            </a:pP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"Como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você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está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se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sentindo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agora com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essa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mudança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?”</a:t>
            </a:r>
          </a:p>
        </p:txBody>
      </p:sp>
      <p:sp>
        <p:nvSpPr>
          <p:cNvPr id="4" name="Freeform 4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28700" y="3099753"/>
            <a:ext cx="16230600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39"/>
              </a:lnSpc>
            </a:pP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Apresentação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baseada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na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palestra da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Psicóloga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Maria Inês Lara                                    (parceirosvoluntarios.org.br) “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Os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desafios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por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trás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da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solidariedade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e do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Voluntariado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”,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realizada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no II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Seminário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de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Multiplicadores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e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Multiplicadoras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do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Programa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Vocações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</a:p>
          <a:p>
            <a:pPr algn="just">
              <a:lnSpc>
                <a:spcPts val="4639"/>
              </a:lnSpc>
            </a:pPr>
            <a:endParaRPr lang="en-US" sz="3999" dirty="0">
              <a:solidFill>
                <a:srgbClr val="305E9B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just">
              <a:lnSpc>
                <a:spcPts val="4639"/>
              </a:lnSpc>
            </a:pP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O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Programa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Vocações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está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sob a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responsabilidade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do GT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Vocações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Secretaria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de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Formação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e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Secretaria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de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Missão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</a:p>
        </p:txBody>
      </p:sp>
      <p:sp>
        <p:nvSpPr>
          <p:cNvPr id="4" name="Freeform 4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2228422" y="1285875"/>
            <a:ext cx="13831156" cy="758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US" sz="5000" b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Como resolver problemas sem afastar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3620614"/>
            <a:ext cx="16230600" cy="3045771"/>
            <a:chOff x="0" y="0"/>
            <a:chExt cx="21640800" cy="4061029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18441541" cy="604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479"/>
                </a:lnSpc>
              </a:pPr>
              <a:r>
                <a:rPr lang="en-US" sz="2999">
                  <a:solidFill>
                    <a:srgbClr val="941812"/>
                  </a:solidFill>
                  <a:latin typeface="Barlow"/>
                  <a:ea typeface="Barlow"/>
                  <a:cs typeface="Barlow"/>
                  <a:sym typeface="Barlow"/>
                </a:rPr>
                <a:t>Uma abordagem estruturada para lidar com desafios no voluntariado.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251154"/>
              <a:ext cx="21640800" cy="2809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47700" lvl="1" indent="-323850" algn="just">
                <a:lnSpc>
                  <a:spcPts val="4200"/>
                </a:lnSpc>
                <a:buAutoNum type="arabicPeriod"/>
              </a:pPr>
              <a:r>
                <a:rPr lang="en-US" sz="3000" spc="141" dirty="0" err="1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Diagnóstico</a:t>
              </a:r>
              <a:r>
                <a:rPr lang="en-US" sz="3000" spc="141" dirty="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 – </a:t>
              </a:r>
              <a:r>
                <a:rPr lang="en-US" sz="3000" spc="141" dirty="0" err="1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identificar</a:t>
              </a:r>
              <a:r>
                <a:rPr lang="en-US" sz="3000" spc="141" dirty="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 a </a:t>
              </a:r>
              <a:r>
                <a:rPr lang="en-US" sz="3000" spc="141" dirty="0" err="1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raiz</a:t>
              </a:r>
              <a:r>
                <a:rPr lang="en-US" sz="3000" spc="141" dirty="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 do </a:t>
              </a:r>
              <a:r>
                <a:rPr lang="en-US" sz="3000" spc="141" dirty="0" err="1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problema</a:t>
              </a:r>
              <a:r>
                <a:rPr lang="en-US" sz="3000" spc="141" dirty="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.</a:t>
              </a:r>
            </a:p>
            <a:p>
              <a:pPr marL="647700" lvl="1" indent="-323850" algn="just">
                <a:lnSpc>
                  <a:spcPts val="4200"/>
                </a:lnSpc>
                <a:buAutoNum type="arabicPeriod"/>
              </a:pPr>
              <a:r>
                <a:rPr lang="en-US" sz="3000" spc="141" dirty="0" err="1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Comunicação</a:t>
              </a:r>
              <a:r>
                <a:rPr lang="en-US" sz="3000" spc="141" dirty="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3000" spc="141" dirty="0" err="1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construtiva</a:t>
              </a:r>
              <a:r>
                <a:rPr lang="en-US" sz="3000" spc="141" dirty="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 – </a:t>
              </a:r>
              <a:r>
                <a:rPr lang="en-US" sz="3000" spc="141" dirty="0" err="1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dar</a:t>
              </a:r>
              <a:r>
                <a:rPr lang="en-US" sz="3000" spc="141" dirty="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3000" i="1" spc="141" dirty="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feedback</a:t>
              </a:r>
              <a:r>
                <a:rPr lang="en-US" sz="3000" spc="141" dirty="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3000" spc="141" dirty="0" err="1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sem</a:t>
              </a:r>
              <a:r>
                <a:rPr lang="en-US" sz="3000" spc="141" dirty="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3000" spc="141" dirty="0" err="1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desmotivar</a:t>
              </a:r>
              <a:r>
                <a:rPr lang="en-US" sz="3000" spc="141" dirty="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.</a:t>
              </a:r>
            </a:p>
            <a:p>
              <a:pPr marL="647700" lvl="1" indent="-323850" algn="just">
                <a:lnSpc>
                  <a:spcPts val="4200"/>
                </a:lnSpc>
                <a:buAutoNum type="arabicPeriod"/>
              </a:pPr>
              <a:r>
                <a:rPr lang="en-US" sz="3000" spc="141" dirty="0" err="1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Acordo</a:t>
              </a:r>
              <a:r>
                <a:rPr lang="en-US" sz="3000" spc="141" dirty="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 e </a:t>
              </a:r>
              <a:r>
                <a:rPr lang="en-US" sz="3000" spc="141" dirty="0" err="1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ajuste</a:t>
              </a:r>
              <a:r>
                <a:rPr lang="en-US" sz="3000" spc="141" dirty="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 – </a:t>
              </a:r>
              <a:r>
                <a:rPr lang="en-US" sz="3000" spc="141" dirty="0" err="1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construir</a:t>
              </a:r>
              <a:r>
                <a:rPr lang="en-US" sz="3000" spc="141" dirty="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3000" spc="141" dirty="0" err="1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soluções</a:t>
              </a:r>
              <a:r>
                <a:rPr lang="en-US" sz="3000" spc="141" dirty="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3000" spc="141" dirty="0" err="1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conjuntas</a:t>
              </a:r>
              <a:r>
                <a:rPr lang="en-US" sz="3000" spc="141" dirty="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.</a:t>
              </a:r>
            </a:p>
            <a:p>
              <a:pPr marL="647700" lvl="1" indent="-323850" algn="just">
                <a:lnSpc>
                  <a:spcPts val="4200"/>
                </a:lnSpc>
                <a:buAutoNum type="arabicPeriod"/>
              </a:pPr>
              <a:r>
                <a:rPr lang="en-US" sz="3000" spc="141" dirty="0" err="1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Acompanhamento</a:t>
              </a:r>
              <a:r>
                <a:rPr lang="en-US" sz="3000" spc="141" dirty="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 – </a:t>
              </a:r>
              <a:r>
                <a:rPr lang="en-US" sz="3000" spc="141" dirty="0" err="1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verificar</a:t>
              </a:r>
              <a:r>
                <a:rPr lang="en-US" sz="3000" spc="141" dirty="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 se a </a:t>
              </a:r>
              <a:r>
                <a:rPr lang="en-US" sz="3000" spc="141" dirty="0" err="1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mudança</a:t>
              </a:r>
              <a:r>
                <a:rPr lang="en-US" sz="3000" spc="141" dirty="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3000" spc="141" dirty="0" err="1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foi</a:t>
              </a:r>
              <a:r>
                <a:rPr lang="en-US" sz="3000" spc="141" dirty="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3000" spc="141" dirty="0" err="1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eficaz</a:t>
              </a:r>
              <a:r>
                <a:rPr lang="en-US" sz="3000" spc="141" dirty="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.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165570" y="3381375"/>
            <a:ext cx="15956860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50"/>
              </a:lnSpc>
            </a:pPr>
            <a:r>
              <a:rPr lang="en-US" sz="5000" b="1" dirty="0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EXEMPLO</a:t>
            </a:r>
          </a:p>
          <a:p>
            <a:pPr algn="ctr">
              <a:lnSpc>
                <a:spcPts val="5550"/>
              </a:lnSpc>
            </a:pPr>
            <a:endParaRPr lang="en-US" sz="5000" b="1" dirty="0">
              <a:solidFill>
                <a:srgbClr val="305E9B"/>
              </a:solidFill>
              <a:latin typeface="Barlow Bold"/>
              <a:ea typeface="Barlow Bold"/>
              <a:cs typeface="Barlow Bold"/>
              <a:sym typeface="Barlow Bold"/>
            </a:endParaRPr>
          </a:p>
          <a:p>
            <a:pPr algn="just">
              <a:lnSpc>
                <a:spcPts val="5550"/>
              </a:lnSpc>
            </a:pP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Se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uma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pessoa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voluntária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está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faltando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em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vez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de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afastá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-la,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oferecer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uma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nova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função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mais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alinhada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aos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seus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dons.</a:t>
            </a:r>
          </a:p>
        </p:txBody>
      </p:sp>
      <p:sp>
        <p:nvSpPr>
          <p:cNvPr id="4" name="Freeform 4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28700" y="2968942"/>
            <a:ext cx="16230600" cy="1329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79"/>
              </a:lnSpc>
            </a:pPr>
            <a:r>
              <a:rPr lang="en-US" sz="3000" spc="141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Pergunta-chave: "Qual é o verdadeiro problema?"</a:t>
            </a:r>
          </a:p>
          <a:p>
            <a:pPr algn="just">
              <a:lnSpc>
                <a:spcPts val="3479"/>
              </a:lnSpc>
            </a:pPr>
            <a:r>
              <a:rPr lang="en-US" sz="3000" spc="141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Muitas vezes, o problema aparente (atrasos, falta de compromisso, conflitos) não é a causa real.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803457"/>
            <a:ext cx="16230600" cy="2657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✅ </a:t>
            </a:r>
            <a:r>
              <a:rPr lang="en-US" sz="3000" b="1" spc="141" dirty="0" err="1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Ações</a:t>
            </a: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lang="en-US" sz="3000" b="1" spc="141" dirty="0" err="1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práticas</a:t>
            </a: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:</a:t>
            </a:r>
          </a:p>
          <a:p>
            <a:pPr algn="just">
              <a:lnSpc>
                <a:spcPts val="4200"/>
              </a:lnSpc>
            </a:pPr>
            <a:endParaRPr lang="en-US" sz="3000" b="1" spc="141" dirty="0">
              <a:solidFill>
                <a:srgbClr val="305E9B"/>
              </a:solidFill>
              <a:latin typeface="Lato Bold"/>
              <a:ea typeface="Lato Bold"/>
              <a:cs typeface="Lato Bold"/>
              <a:sym typeface="Lato Bold"/>
            </a:endParaRPr>
          </a:p>
          <a:p>
            <a:pPr algn="just">
              <a:lnSpc>
                <a:spcPts val="4200"/>
              </a:lnSpc>
            </a:pP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✔ </a:t>
            </a:r>
            <a:r>
              <a:rPr lang="en-US" sz="3000" b="1" spc="141" dirty="0" err="1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Escutar</a:t>
            </a: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 antes de </a:t>
            </a:r>
            <a:r>
              <a:rPr lang="en-US" sz="3000" b="1" spc="141" dirty="0" err="1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julgar</a:t>
            </a: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: converse com a </a:t>
            </a:r>
            <a:r>
              <a:rPr lang="en-US" sz="3000" b="1" spc="141" dirty="0" err="1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pessoa</a:t>
            </a: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 para </a:t>
            </a:r>
            <a:r>
              <a:rPr lang="en-US" sz="3000" b="1" spc="141" dirty="0" err="1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entender</a:t>
            </a: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lang="en-US" sz="3000" b="1" spc="141" dirty="0" err="1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sua</a:t>
            </a: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lang="en-US" sz="3000" b="1" spc="141" dirty="0" err="1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realidade</a:t>
            </a: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.</a:t>
            </a:r>
          </a:p>
          <a:p>
            <a:pPr algn="just">
              <a:lnSpc>
                <a:spcPts val="4200"/>
              </a:lnSpc>
            </a:pP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✔ </a:t>
            </a:r>
            <a:r>
              <a:rPr lang="en-US" sz="3000" b="1" spc="141" dirty="0" err="1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Identificar</a:t>
            </a: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lang="en-US" sz="3000" b="1" spc="141" dirty="0" err="1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padrões</a:t>
            </a: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: o </a:t>
            </a:r>
            <a:r>
              <a:rPr lang="en-US" sz="3000" b="1" spc="141" dirty="0" err="1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problema</a:t>
            </a: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 é </a:t>
            </a:r>
            <a:r>
              <a:rPr lang="en-US" sz="3000" b="1" spc="141" dirty="0" err="1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recorrente</a:t>
            </a: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? </a:t>
            </a:r>
            <a:r>
              <a:rPr lang="en-US" sz="3000" b="1" spc="141" dirty="0" err="1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Outras</a:t>
            </a: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lang="en-US" sz="3000" b="1" spc="141" dirty="0" err="1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pessoas</a:t>
            </a: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lang="en-US" sz="3000" b="1" spc="141" dirty="0" err="1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também</a:t>
            </a: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lang="en-US" sz="3000" b="1" spc="141" dirty="0" err="1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enfrentam</a:t>
            </a: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lang="en-US" sz="3000" b="1" spc="141" dirty="0" err="1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isso</a:t>
            </a:r>
            <a:r>
              <a:rPr lang="en-US" sz="3000" b="1" spc="141" dirty="0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057275"/>
            <a:ext cx="16230600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50"/>
              </a:lnSpc>
              <a:spcBef>
                <a:spcPct val="0"/>
              </a:spcBef>
            </a:pPr>
            <a:r>
              <a:rPr lang="en-US" sz="5000" b="1">
                <a:solidFill>
                  <a:srgbClr val="305E9B"/>
                </a:solidFill>
                <a:latin typeface="Barlow Heavy"/>
                <a:ea typeface="Barlow Heavy"/>
                <a:cs typeface="Barlow Heavy"/>
                <a:sym typeface="Barlow Heavy"/>
              </a:rPr>
              <a:t>1. DIAGNÓSTICO: IDENTIFICAR A CAUSA DO PROBLEMA</a:t>
            </a:r>
          </a:p>
        </p:txBody>
      </p:sp>
      <p:sp>
        <p:nvSpPr>
          <p:cNvPr id="6" name="Freeform 6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028700" y="3453765"/>
            <a:ext cx="16230600" cy="3398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3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Diferenciar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tipos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de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problemas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:</a:t>
            </a:r>
          </a:p>
          <a:p>
            <a:pPr algn="just">
              <a:lnSpc>
                <a:spcPts val="4439"/>
              </a:lnSpc>
              <a:spcBef>
                <a:spcPct val="0"/>
              </a:spcBef>
            </a:pPr>
            <a:endParaRPr lang="en-US" sz="3999" dirty="0">
              <a:solidFill>
                <a:srgbClr val="305E9B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just">
              <a:lnSpc>
                <a:spcPts val="4439"/>
              </a:lnSpc>
              <a:spcBef>
                <a:spcPct val="0"/>
              </a:spcBef>
            </a:pP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🔹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Problema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pessoal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→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Falta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de tempo,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sobrecarga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mudanças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na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vida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</a:p>
          <a:p>
            <a:pPr algn="just">
              <a:lnSpc>
                <a:spcPts val="4439"/>
              </a:lnSpc>
              <a:spcBef>
                <a:spcPct val="0"/>
              </a:spcBef>
            </a:pP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🔹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Problema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estrutural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→ Falta de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clareza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no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papel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da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pessoa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voluntária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naquela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função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</a:p>
          <a:p>
            <a:pPr algn="just">
              <a:lnSpc>
                <a:spcPts val="4439"/>
              </a:lnSpc>
              <a:spcBef>
                <a:spcPct val="0"/>
              </a:spcBef>
            </a:pP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🔹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Problema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relacional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→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Conflitos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com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outras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pessoas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165570" y="3381375"/>
            <a:ext cx="15956860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50"/>
              </a:lnSpc>
            </a:pPr>
            <a:r>
              <a:rPr lang="en-US" sz="5000" b="1" dirty="0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EXEMPLO PRÁTICO</a:t>
            </a:r>
          </a:p>
          <a:p>
            <a:pPr algn="just">
              <a:lnSpc>
                <a:spcPts val="5550"/>
              </a:lnSpc>
            </a:pPr>
            <a:endParaRPr lang="en-US" sz="5000" b="1" dirty="0">
              <a:solidFill>
                <a:srgbClr val="305E9B"/>
              </a:solidFill>
              <a:latin typeface="Barlow Bold"/>
              <a:ea typeface="Barlow Bold"/>
              <a:cs typeface="Barlow Bold"/>
              <a:sym typeface="Barlow Bold"/>
            </a:endParaRPr>
          </a:p>
          <a:p>
            <a:pPr algn="just">
              <a:lnSpc>
                <a:spcPts val="5550"/>
              </a:lnSpc>
            </a:pP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➡ Se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uma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pessoa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voluntária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tem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faltado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às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reuniões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pode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ser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que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ela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se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sinta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deslocada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ou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entenda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que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sua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função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não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é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essencial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</a:p>
        </p:txBody>
      </p:sp>
      <p:sp>
        <p:nvSpPr>
          <p:cNvPr id="4" name="Freeform 4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125774" y="3320512"/>
            <a:ext cx="16230600" cy="891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79"/>
              </a:lnSpc>
            </a:pPr>
            <a:r>
              <a:rPr lang="en-US" sz="3000" spc="141" dirty="0" err="1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Pergunta-chave</a:t>
            </a:r>
            <a:r>
              <a:rPr lang="en-US" sz="3000" spc="141" dirty="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: "Como </a:t>
            </a:r>
            <a:r>
              <a:rPr lang="en-US" sz="3000" spc="141" dirty="0" err="1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falar</a:t>
            </a:r>
            <a:r>
              <a:rPr lang="en-US" sz="3000" spc="141" dirty="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000" spc="141" dirty="0" err="1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sobre</a:t>
            </a:r>
            <a:r>
              <a:rPr lang="en-US" sz="3000" spc="141" dirty="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 o </a:t>
            </a:r>
            <a:r>
              <a:rPr lang="en-US" sz="3000" spc="141" dirty="0" err="1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problema</a:t>
            </a:r>
            <a:r>
              <a:rPr lang="en-US" sz="3000" spc="141" dirty="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000" spc="141" dirty="0" err="1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sem</a:t>
            </a:r>
            <a:r>
              <a:rPr lang="en-US" sz="3000" spc="141" dirty="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000" spc="141" dirty="0" err="1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desmotivar</a:t>
            </a:r>
            <a:r>
              <a:rPr lang="en-US" sz="3000" spc="141" dirty="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?" O </a:t>
            </a:r>
            <a:r>
              <a:rPr lang="en-US" sz="3000" spc="141" dirty="0" err="1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objetivo</a:t>
            </a:r>
            <a:r>
              <a:rPr lang="en-US" sz="3000" spc="141" dirty="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000" spc="141" dirty="0" err="1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não</a:t>
            </a:r>
            <a:r>
              <a:rPr lang="en-US" sz="3000" spc="141" dirty="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 é </a:t>
            </a:r>
            <a:r>
              <a:rPr lang="en-US" sz="3000" spc="141" dirty="0" err="1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punir</a:t>
            </a:r>
            <a:r>
              <a:rPr lang="en-US" sz="3000" spc="141" dirty="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, mas </a:t>
            </a:r>
            <a:r>
              <a:rPr lang="en-US" sz="3000" spc="141" dirty="0" err="1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alinhar</a:t>
            </a:r>
            <a:r>
              <a:rPr lang="en-US" sz="3000" spc="141" dirty="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000" spc="141" dirty="0" err="1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expectativas</a:t>
            </a:r>
            <a:r>
              <a:rPr lang="en-US" sz="3000" spc="141" dirty="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 e </a:t>
            </a:r>
            <a:r>
              <a:rPr lang="en-US" sz="3000" spc="141" dirty="0" err="1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recuperar</a:t>
            </a:r>
            <a:r>
              <a:rPr lang="en-US" sz="3000" spc="141" dirty="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 o </a:t>
            </a:r>
            <a:r>
              <a:rPr lang="en-US" sz="3000" spc="141" dirty="0" err="1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engajamento</a:t>
            </a:r>
            <a:r>
              <a:rPr lang="en-US" sz="3000" spc="141" dirty="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25774" y="4712530"/>
            <a:ext cx="16230600" cy="2657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✅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Técnica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método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do </a:t>
            </a:r>
            <a:r>
              <a:rPr lang="en-US" sz="3000" i="1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feedback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construtivo</a:t>
            </a:r>
            <a:endParaRPr lang="en-US" sz="3000" spc="141" dirty="0">
              <a:solidFill>
                <a:srgbClr val="305E9B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✔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Elogio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comece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reconhecendo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o que a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pessoa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voluntária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faz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bem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).</a:t>
            </a:r>
          </a:p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✔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Esclarecimento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apresente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o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problema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de forma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objetiva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sem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acusar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).</a:t>
            </a:r>
          </a:p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✔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Convite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solução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inclua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pessoa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voluntária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na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busca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melhorias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).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057275"/>
            <a:ext cx="16230600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50"/>
              </a:lnSpc>
              <a:spcBef>
                <a:spcPct val="0"/>
              </a:spcBef>
            </a:pPr>
            <a:r>
              <a:rPr lang="en-US" sz="5000" b="1" dirty="0">
                <a:solidFill>
                  <a:srgbClr val="305E9B"/>
                </a:solidFill>
                <a:latin typeface="Barlow Heavy"/>
                <a:ea typeface="Barlow Heavy"/>
                <a:cs typeface="Barlow Heavy"/>
                <a:sym typeface="Barlow Heavy"/>
              </a:rPr>
              <a:t>2. COMUNICAÇÃO CONSTRUTIVA: 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DAR </a:t>
            </a:r>
            <a:r>
              <a:rPr lang="en-US" sz="5000" i="1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FEEDBACK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SEM CRIAR RESISTÊNCIA </a:t>
            </a:r>
          </a:p>
        </p:txBody>
      </p:sp>
      <p:sp>
        <p:nvSpPr>
          <p:cNvPr id="6" name="Freeform 6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165570" y="1971675"/>
            <a:ext cx="15956860" cy="646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50"/>
              </a:lnSpc>
            </a:pPr>
            <a:r>
              <a:rPr lang="en-US" sz="5000" b="1" spc="235" dirty="0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EXEMPLO PRÁTICO</a:t>
            </a:r>
          </a:p>
          <a:p>
            <a:pPr algn="just">
              <a:lnSpc>
                <a:spcPts val="5550"/>
              </a:lnSpc>
            </a:pPr>
            <a:endParaRPr lang="en-US" sz="5000" b="1" spc="235" dirty="0">
              <a:solidFill>
                <a:srgbClr val="305E9B"/>
              </a:solidFill>
              <a:latin typeface="Barlow Bold"/>
              <a:ea typeface="Barlow Bold"/>
              <a:cs typeface="Barlow Bold"/>
              <a:sym typeface="Barlow Bold"/>
            </a:endParaRPr>
          </a:p>
          <a:p>
            <a:pPr algn="just">
              <a:lnSpc>
                <a:spcPts val="5550"/>
              </a:lnSpc>
            </a:pP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❌Evite: "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Você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nunca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aparece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nas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reuniões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não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está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comprometida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."</a:t>
            </a:r>
          </a:p>
          <a:p>
            <a:pPr algn="just">
              <a:lnSpc>
                <a:spcPts val="5550"/>
              </a:lnSpc>
            </a:pPr>
            <a:endParaRPr lang="en-US" sz="5000" spc="235" dirty="0">
              <a:solidFill>
                <a:srgbClr val="305E9B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just">
              <a:lnSpc>
                <a:spcPts val="5550"/>
              </a:lnSpc>
            </a:pP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✅Use: "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Você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tem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sido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muito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importante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no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grupo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.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Percebi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que tem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faltado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nas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reuniões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. Tem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algo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que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possamos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ajustar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para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ajudar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a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continuar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participando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?"</a:t>
            </a:r>
          </a:p>
        </p:txBody>
      </p:sp>
      <p:sp>
        <p:nvSpPr>
          <p:cNvPr id="4" name="Freeform 4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125774" y="3399869"/>
            <a:ext cx="16230600" cy="891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79"/>
              </a:lnSpc>
            </a:pPr>
            <a:r>
              <a:rPr lang="en-US" sz="3000" spc="141" dirty="0" err="1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Pergunta-chave</a:t>
            </a:r>
            <a:r>
              <a:rPr lang="en-US" sz="3000" spc="141" dirty="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: "Como </a:t>
            </a:r>
            <a:r>
              <a:rPr lang="en-US" sz="3000" spc="141" dirty="0" err="1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encontrar</a:t>
            </a:r>
            <a:r>
              <a:rPr lang="en-US" sz="3000" spc="141" dirty="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000" spc="141" dirty="0" err="1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uma</a:t>
            </a:r>
            <a:r>
              <a:rPr lang="en-US" sz="3000" spc="141" dirty="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000" spc="141" dirty="0" err="1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solução</a:t>
            </a:r>
            <a:r>
              <a:rPr lang="en-US" sz="3000" spc="141" dirty="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000" spc="141" dirty="0" err="1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viável</a:t>
            </a:r>
            <a:r>
              <a:rPr lang="en-US" sz="3000" spc="141" dirty="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 para ambas as partes?” Quando a </a:t>
            </a:r>
            <a:r>
              <a:rPr lang="en-US" sz="3000" spc="141" dirty="0" err="1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pessoa</a:t>
            </a:r>
            <a:r>
              <a:rPr lang="en-US" sz="3000" spc="141" dirty="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000" spc="141" dirty="0" err="1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voluntária</a:t>
            </a:r>
            <a:r>
              <a:rPr lang="en-US" sz="3000" spc="141" dirty="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 sente que </a:t>
            </a:r>
            <a:r>
              <a:rPr lang="en-US" sz="3000" spc="141" dirty="0" err="1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tem</a:t>
            </a:r>
            <a:r>
              <a:rPr lang="en-US" sz="3000" spc="141" dirty="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000" spc="141" dirty="0" err="1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escolha</a:t>
            </a:r>
            <a:r>
              <a:rPr lang="en-US" sz="3000" spc="141" dirty="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 e </a:t>
            </a:r>
            <a:r>
              <a:rPr lang="en-US" sz="3000" spc="141" dirty="0" err="1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participação</a:t>
            </a:r>
            <a:r>
              <a:rPr lang="en-US" sz="3000" spc="141" dirty="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US" sz="3000" spc="141" dirty="0" err="1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ela</a:t>
            </a:r>
            <a:r>
              <a:rPr lang="en-US" sz="3000" spc="141" dirty="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000" spc="141" dirty="0" err="1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tende</a:t>
            </a:r>
            <a:r>
              <a:rPr lang="en-US" sz="3000" spc="141" dirty="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 a </a:t>
            </a:r>
            <a:r>
              <a:rPr lang="en-US" sz="3000" spc="141" dirty="0" err="1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permanecer</a:t>
            </a:r>
            <a:r>
              <a:rPr lang="en-US" sz="3000" spc="141" dirty="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25774" y="4658439"/>
            <a:ext cx="16230600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✅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Ações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práticas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:</a:t>
            </a:r>
          </a:p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✔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Flexibilizar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funções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, se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necessário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exemplos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permitir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participação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remota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mudar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horários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).</a:t>
            </a:r>
          </a:p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✔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Reforçar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importância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do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trabalho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da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pessoa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voluntária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mostrar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o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impacto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da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sua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presença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).</a:t>
            </a:r>
          </a:p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✔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Oferecer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apoio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emocional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ou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treinamento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se o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problema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for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insegurança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na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função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25774" y="1056997"/>
            <a:ext cx="16133526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50"/>
              </a:lnSpc>
              <a:spcBef>
                <a:spcPct val="0"/>
              </a:spcBef>
            </a:pPr>
            <a:r>
              <a:rPr lang="en-US" sz="5000" b="1">
                <a:solidFill>
                  <a:srgbClr val="305E9B"/>
                </a:solidFill>
                <a:latin typeface="Barlow Heavy"/>
                <a:ea typeface="Barlow Heavy"/>
                <a:cs typeface="Barlow Heavy"/>
                <a:sym typeface="Barlow Heavy"/>
              </a:rPr>
              <a:t>3. ACORDO E AJUSTE: </a:t>
            </a:r>
            <a:r>
              <a:rPr lang="en-US" sz="500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CONSTRUIR UMA SOLUÇÃO CONJUNTA</a:t>
            </a:r>
          </a:p>
        </p:txBody>
      </p:sp>
      <p:sp>
        <p:nvSpPr>
          <p:cNvPr id="6" name="Freeform 6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641</Words>
  <Application>Microsoft Office PowerPoint</Application>
  <PresentationFormat>Personalizar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Barlow Heavy</vt:lpstr>
      <vt:lpstr>Barlow Bold</vt:lpstr>
      <vt:lpstr>Barlow</vt:lpstr>
      <vt:lpstr>Lato</vt:lpstr>
      <vt:lpstr>Lato Bold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Diálogo, estratégia e acolhimento</dc:title>
  <dc:creator>Windows</dc:creator>
  <cp:lastModifiedBy>Valéria Franz Bock</cp:lastModifiedBy>
  <cp:revision>9</cp:revision>
  <dcterms:created xsi:type="dcterms:W3CDTF">2006-08-16T00:00:00Z</dcterms:created>
  <dcterms:modified xsi:type="dcterms:W3CDTF">2025-05-15T12:46:54Z</dcterms:modified>
  <dc:identifier>DAGlkgaLOhs</dc:identifier>
</cp:coreProperties>
</file>