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Barlow" panose="00000500000000000000" pitchFamily="2" charset="0"/>
      <p:regular r:id="rId17"/>
      <p:italic r:id="rId18"/>
    </p:embeddedFont>
    <p:embeddedFont>
      <p:font typeface="Barlow Bold" panose="00000800000000000000" charset="0"/>
      <p:regular r:id="rId19"/>
    </p:embeddedFont>
    <p:embeddedFont>
      <p:font typeface="Barlow Heavy" panose="020B0604020202020204" charset="0"/>
      <p:regular r:id="rId20"/>
    </p:embeddedFont>
    <p:embeddedFont>
      <p:font typeface="Lato" panose="020F0502020204030203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5570" y="3733800"/>
            <a:ext cx="15956860" cy="284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b="1" dirty="0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OS MAIORES DESAFIOS DO VOLUNTARIADO</a:t>
            </a:r>
          </a:p>
          <a:p>
            <a:pPr algn="ctr">
              <a:lnSpc>
                <a:spcPts val="5550"/>
              </a:lnSpc>
            </a:pPr>
            <a:endParaRPr lang="en-US" sz="5000" b="1" dirty="0">
              <a:solidFill>
                <a:srgbClr val="305E9B"/>
              </a:solidFill>
              <a:latin typeface="Barlow Heavy"/>
              <a:ea typeface="Barlow Heavy"/>
              <a:cs typeface="Barlow Heavy"/>
              <a:sym typeface="Barlow Heavy"/>
            </a:endParaRPr>
          </a:p>
          <a:p>
            <a:pPr algn="ctr">
              <a:lnSpc>
                <a:spcPts val="5550"/>
              </a:lnSpc>
            </a:pP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IDENTIFICAR OS DESAFIOS É O PRIMEIRO PASSO PARA TRANSFORMAR O VOLUNTARIADO NA IGREJA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5570" y="3381375"/>
            <a:ext cx="15956860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</a:t>
            </a: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prático</a:t>
            </a: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➡ 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Uma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paróquia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estruturou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um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Comitê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Voluntárias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aumentou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o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número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participantes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ativas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309467"/>
            <a:ext cx="16230600" cy="149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Como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criar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um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momento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de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gratidão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às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pessoas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voluntárias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28950"/>
            <a:ext cx="16230600" cy="479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Desafio:</a:t>
            </a:r>
          </a:p>
          <a:p>
            <a:pPr algn="just">
              <a:lnSpc>
                <a:spcPts val="4200"/>
              </a:lnSpc>
            </a:pPr>
            <a:endParaRPr lang="en-US" sz="3000" spc="141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🔹Muitas pessoas voluntárias se dedicam por anos e nunca recebem um agradecimento formal.</a:t>
            </a:r>
          </a:p>
          <a:p>
            <a:pPr algn="just">
              <a:lnSpc>
                <a:spcPts val="4200"/>
              </a:lnSpc>
            </a:pPr>
            <a:endParaRPr lang="en-US" sz="3000" spc="141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Solução:</a:t>
            </a:r>
          </a:p>
          <a:p>
            <a:pPr algn="just">
              <a:lnSpc>
                <a:spcPts val="4200"/>
              </a:lnSpc>
            </a:pPr>
            <a:r>
              <a:rPr lang="en-US" sz="3000" spc="14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✅ Criar um Dia da Pessoa Voluntária, com homenagens e bênçãos especiais.</a:t>
            </a:r>
          </a:p>
          <a:p>
            <a:pPr algn="just">
              <a:lnSpc>
                <a:spcPts val="4200"/>
              </a:lnSpc>
            </a:pPr>
            <a:r>
              <a:rPr lang="en-US" sz="3000" spc="14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✅ Enviar cartas de agradecimento personalizadas.</a:t>
            </a:r>
          </a:p>
          <a:p>
            <a:pPr algn="just">
              <a:lnSpc>
                <a:spcPts val="4200"/>
              </a:lnSpc>
            </a:pPr>
            <a:r>
              <a:rPr lang="en-US" sz="3000" spc="14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✅ Fazer um culto ou evento especial com participação das pessoas voluntárias.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5570" y="3028950"/>
            <a:ext cx="15956860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</a:t>
            </a: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prático</a:t>
            </a: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Uma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paróquia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criou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um "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Livro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Gratidão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",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onde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todas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as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podiam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escrever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mensagens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para as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voluntárias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Isso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emocionou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motivou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as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envolvidas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75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309467"/>
            <a:ext cx="1623060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Como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aplicar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isso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na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sua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paróquia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?</a:t>
            </a:r>
          </a:p>
          <a:p>
            <a:pPr algn="ctr">
              <a:lnSpc>
                <a:spcPts val="5800"/>
              </a:lnSpc>
            </a:pPr>
            <a:endParaRPr lang="en-US" sz="5000" b="1" dirty="0">
              <a:solidFill>
                <a:srgbClr val="941812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1072" y="2400300"/>
            <a:ext cx="16708227" cy="5337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processo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estruturado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novas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Usar 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escala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mobilização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garantir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crescimento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grupo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Convite e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sensibilização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chamado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inspirador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. Deus chama!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Engajamento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inicial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– Dar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tarefas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pequenas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claras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Integração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aprofundamento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Conectar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à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missão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Igreja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Compromisso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Delegar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novas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responsabilidades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Multiplicação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testemunho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Transformar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mobilizadoras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testemunhas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generosa</a:t>
            </a:r>
            <a:r>
              <a:rPr lang="en-US" sz="3000" u="none" strike="noStrike" spc="14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de Deus.</a:t>
            </a:r>
            <a:endParaRPr lang="en-US" sz="3000" spc="141" dirty="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Fortalecer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pertencimento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com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rituais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acolhimento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Oferecer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diferentes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formas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reconhecimento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3445820"/>
            <a:ext cx="16230600" cy="3395359"/>
            <a:chOff x="0" y="0"/>
            <a:chExt cx="21640800" cy="4527145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21640800" cy="1011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5000" b="1" dirty="0" err="1">
                  <a:solidFill>
                    <a:srgbClr val="305E9B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Reflexão</a:t>
              </a:r>
              <a:r>
                <a:rPr lang="en-US" sz="5000" b="1" dirty="0">
                  <a:solidFill>
                    <a:srgbClr val="305E9B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 final – </a:t>
              </a:r>
              <a:r>
                <a:rPr lang="en-US" sz="5000" b="1" dirty="0" err="1">
                  <a:solidFill>
                    <a:srgbClr val="305E9B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Transformando</a:t>
              </a:r>
              <a:r>
                <a:rPr lang="en-US" sz="5000" b="1" dirty="0">
                  <a:solidFill>
                    <a:srgbClr val="305E9B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 a </a:t>
              </a:r>
              <a:r>
                <a:rPr lang="en-US" sz="5000" b="1" dirty="0" err="1">
                  <a:solidFill>
                    <a:srgbClr val="305E9B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Cultura</a:t>
              </a:r>
              <a:r>
                <a:rPr lang="en-US" sz="5000" b="1" dirty="0">
                  <a:solidFill>
                    <a:srgbClr val="305E9B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 do </a:t>
              </a:r>
              <a:r>
                <a:rPr lang="en-US" sz="5000" b="1" dirty="0" err="1">
                  <a:solidFill>
                    <a:srgbClr val="305E9B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Voluntariado</a:t>
              </a:r>
              <a:endParaRPr lang="en-US" sz="5000" b="1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17270"/>
              <a:ext cx="21640800" cy="2809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spc="14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“O voluntariado não é apenas sobre o que fazemos, 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 spc="14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mas sobre quem nos tornamos ao servir. 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 spc="14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Que cada ação seja um reflexo da nossa fé e do nosso compromisso 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 spc="14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em transformar vidas.”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099753"/>
            <a:ext cx="16230600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39"/>
              </a:lnSpc>
            </a:pP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Apresentação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baseada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palestra da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Psicóloga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Maria Inês Lara                                    (parceirosvoluntarios.org.br) “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desafios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por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trás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solidariedade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do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Voluntariado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”,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realizada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no II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Seminário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Multiplicadores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Multiplicadoras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Programa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algn="just">
              <a:lnSpc>
                <a:spcPts val="4639"/>
              </a:lnSpc>
            </a:pPr>
            <a:endParaRPr lang="en-US" sz="3999" dirty="0">
              <a:solidFill>
                <a:srgbClr val="305E9B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4639"/>
              </a:lnSpc>
            </a:pP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Programa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está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sob 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responsabilidade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GT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Secretaria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Formação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Secretaria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Missão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28422" y="1285875"/>
            <a:ext cx="13831156" cy="149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Os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maiores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desafios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do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voluntariado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e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como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superá-los</a:t>
            </a:r>
            <a:endParaRPr lang="en-US" sz="5000" b="1" dirty="0">
              <a:solidFill>
                <a:srgbClr val="941812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514725"/>
            <a:ext cx="16230600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Quais são os problemas mais comuns nas paróquias?</a:t>
            </a:r>
          </a:p>
          <a:p>
            <a:pPr algn="just">
              <a:lnSpc>
                <a:spcPts val="4200"/>
              </a:lnSpc>
            </a:pPr>
            <a:r>
              <a:rPr lang="en-US" sz="3000" spc="14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🔹Baixo número de pessoas voluntárias → Sempre as mesmas pessoas fazem tudo. </a:t>
            </a:r>
          </a:p>
          <a:p>
            <a:pPr algn="just">
              <a:lnSpc>
                <a:spcPts val="4200"/>
              </a:lnSpc>
            </a:pPr>
            <a:r>
              <a:rPr lang="en-US" sz="3000" spc="14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🔹Alta rotatividade → Pessoas voluntárias desistem rapidamente. </a:t>
            </a:r>
          </a:p>
          <a:p>
            <a:pPr algn="just">
              <a:lnSpc>
                <a:spcPts val="4200"/>
              </a:lnSpc>
            </a:pPr>
            <a:r>
              <a:rPr lang="en-US" sz="3000" spc="14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🔹Conflitos internos → Falta de comunicação e diferenças de visão. </a:t>
            </a:r>
          </a:p>
          <a:p>
            <a:pPr algn="just">
              <a:lnSpc>
                <a:spcPts val="4200"/>
              </a:lnSpc>
            </a:pPr>
            <a:r>
              <a:rPr lang="en-US" sz="3000" spc="14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🔹Desmotivação → Pessoas voluntárias não percebem impacto no trabalho. </a:t>
            </a:r>
          </a:p>
          <a:p>
            <a:pPr algn="just">
              <a:lnSpc>
                <a:spcPts val="4200"/>
              </a:lnSpc>
            </a:pPr>
            <a:r>
              <a:rPr lang="en-US" sz="3000" spc="14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🔹Falta de reconhecimento → Pouca valorização do serviço prestado.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5570" y="2826829"/>
            <a:ext cx="15956860" cy="473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7"/>
              </a:lnSpc>
            </a:pPr>
            <a:r>
              <a:rPr lang="en-US" sz="3700" b="1" spc="173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Como resolver?</a:t>
            </a:r>
          </a:p>
          <a:p>
            <a:pPr algn="just">
              <a:lnSpc>
                <a:spcPts val="4107"/>
              </a:lnSpc>
            </a:pPr>
            <a:endParaRPr lang="en-US" sz="3700" b="1" spc="173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4107"/>
              </a:lnSpc>
            </a:pP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✔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Convite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direto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inspirado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→ Chamar as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pessoas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pelo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nome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contar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histórias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inspiradoras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outras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pessoas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voluntárias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</a:p>
          <a:p>
            <a:pPr algn="just">
              <a:lnSpc>
                <a:spcPts val="4107"/>
              </a:lnSpc>
            </a:pP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✔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Acolhimento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integração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→ Primeiro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contato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faz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toda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diferença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</a:p>
          <a:p>
            <a:pPr algn="just">
              <a:lnSpc>
                <a:spcPts val="4107"/>
              </a:lnSpc>
            </a:pP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✔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Distribuição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equilibrada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tarefas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→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Evitar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sobrecarga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desgaste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</a:p>
          <a:p>
            <a:pPr algn="just">
              <a:lnSpc>
                <a:spcPts val="4107"/>
              </a:lnSpc>
            </a:pP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✔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Espaços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escuta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diálogo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→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Previne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conflitos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fortalece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a equipe. </a:t>
            </a:r>
          </a:p>
          <a:p>
            <a:pPr algn="just">
              <a:lnSpc>
                <a:spcPts val="4107"/>
              </a:lnSpc>
            </a:pP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✔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Celebração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reconhecimento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→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Pequenos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gestos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fazem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3700" spc="173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diferença</a:t>
            </a:r>
            <a:r>
              <a:rPr lang="en-US" sz="3700" spc="173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5570" y="3028950"/>
            <a:ext cx="15956860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</a:t>
            </a: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prático</a:t>
            </a: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Uma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paróquia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criou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o "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Painel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Gratidão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", no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qual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ajudadas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pelo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voluntariado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deixam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mensagens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agradecimentos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aumentando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motivação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equipe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28422" y="1285875"/>
            <a:ext cx="13831156" cy="149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Como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atrair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e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engajar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pessoas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voluntárias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de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todas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as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idades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781425"/>
            <a:ext cx="16230600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voluntariado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precisa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ser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dinâmico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envolver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diferentes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públicos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!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adultas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idosas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→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Preferem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compromissos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estruturados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tarefas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claras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🔹Jovens →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Precisam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formatos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rápidos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inovadores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conectados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com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tecnologia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Novatos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novatas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→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Precisam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acolhimento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um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primeiro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passo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simples.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28422" y="1285875"/>
            <a:ext cx="13831156" cy="149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Como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atrair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e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engajar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pessoas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voluntárias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de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todas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as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idades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458628"/>
            <a:ext cx="16230600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atrair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manter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Ações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curto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longo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prazo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→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Proporcionar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opções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envolvimento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flexível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Projetos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dinâmicos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jovens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→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Desafios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sociais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gamificação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voluntariado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digital.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Eventos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acolhimento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→ “Café da Pessoa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” para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engajar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novas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participantes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Comunicação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moderna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→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Usar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redes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sociais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WhatsApp para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divulgação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organização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5570" y="3381375"/>
            <a:ext cx="15956860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</a:t>
            </a: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prático</a:t>
            </a: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Uma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Igreja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criou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o "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Desafio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Solidariedade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",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onde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jovens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completam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pequenas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missões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em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reunião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i="1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on-line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 O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engajamento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cresceu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50%!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14762"/>
            <a:ext cx="16230600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Problemas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impedem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continuidade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voluntariado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algn="just">
              <a:lnSpc>
                <a:spcPts val="4199"/>
              </a:lnSpc>
            </a:pPr>
            <a:endParaRPr lang="en-US" sz="2999" spc="140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199"/>
              </a:lnSpc>
            </a:pP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❌ As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mesmas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sempre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assumem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os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compromissos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199"/>
              </a:lnSpc>
            </a:pP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❌ Falta de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planejamento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ações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longo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prazo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199"/>
              </a:lnSpc>
            </a:pP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❌ O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voluntariado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não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faz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parte da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identidade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999" spc="140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Igreja</a:t>
            </a:r>
            <a:r>
              <a:rPr lang="en-US" sz="2999" spc="140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1309467"/>
            <a:ext cx="16230600" cy="75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Como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construir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um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voluntariado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sustentável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na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Igreja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?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309467"/>
            <a:ext cx="16230600" cy="75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Como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construir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um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voluntariado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sustentável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na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Igreja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981325"/>
            <a:ext cx="16230600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Soluções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práticas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Comitê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Voluntariado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→ Grupo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fixo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organizar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ações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recrutar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novas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Plano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anual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voluntariado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→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Definir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metas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eventos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ações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recorrentes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Conectar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à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cultura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Igreja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→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Mostrar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servir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é parte da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vocação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cristã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do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sacerdócio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geral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todas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as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creem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Treinamentos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capacitações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→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Tornar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aprendiz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contínua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811</Words>
  <Application>Microsoft Office PowerPoint</Application>
  <PresentationFormat>Personalizar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Barlow</vt:lpstr>
      <vt:lpstr>Barlow Bold</vt:lpstr>
      <vt:lpstr>Barlow Heavy</vt:lpstr>
      <vt:lpstr>Arial</vt:lpstr>
      <vt:lpstr>Lato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Transformar</dc:title>
  <dc:creator>Windows</dc:creator>
  <cp:lastModifiedBy>Valéria Franz Bock</cp:lastModifiedBy>
  <cp:revision>9</cp:revision>
  <dcterms:created xsi:type="dcterms:W3CDTF">2006-08-16T00:00:00Z</dcterms:created>
  <dcterms:modified xsi:type="dcterms:W3CDTF">2025-05-15T12:47:27Z</dcterms:modified>
  <dc:identifier>DAGlk-_XBes</dc:identifier>
</cp:coreProperties>
</file>