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1.xml" ContentType="application/xml"/>
  <Override PartName="/customXml/item2.xml" ContentType="application/xml"/>
  <Override PartName="/customXml/itemProps1.xml" ContentType="application/vnd.openxmlformats-officedocument.customXmlProperties+xml"/>
  <Override PartName="/customXml/item3.xml" ContentType="application/xml"/>
  <Override PartName="/customXml/itemProps2.xml" ContentType="application/vnd.openxmlformats-officedocument.customXmlProperties+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3.xml" ContentType="application/vnd.openxmlformats-officedocument.customXml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_rels/.rels" ContentType="application/vnd.openxmlformats-package.relationship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_rels/presentation.xml.rels" ContentType="application/vnd.openxmlformats-package.relationships+xml"/>
  <Override PartName="/customXml/itemProps6.xml" ContentType="application/vnd.openxmlformats-officedocument.customXml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691813" cy="7559675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customXml" Target="../customXml/item6.xml"/><Relationship Id="rId2" Type="http://schemas.openxmlformats.org/officeDocument/2006/relationships/slideMaster" Target="slideMasters/slideMaster1.xml"/><Relationship Id="rId1" Type="http://schemas.openxmlformats.org/officeDocument/2006/relationships/theme" Target="theme/theme1.xml"/><Relationship Id="rId6" Type="http://schemas.openxmlformats.org/officeDocument/2006/relationships/customXml" Target="../customXml/item5.xml"/><Relationship Id="rId5" Type="http://schemas.openxmlformats.org/officeDocument/2006/relationships/customXml" Target="../customXml/item4.xml"/><Relationship Id="rId4" Type="http://schemas.openxmlformats.org/officeDocument/2006/relationships/presProps" Target="presProps.xml"/>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Padr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85560"/>
            <a:ext cx="9070560" cy="62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18336FE-0E5C-4758-8666-BB16C438FF3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0880"/>
            <a:ext cx="907056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392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21885EE-4190-481E-B37A-6E3AADA24751}" type="slidenum"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&lt;número&gt;</a:t>
            </a:fld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20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&lt;data/hora&gt;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534240" y="1768680"/>
            <a:ext cx="9622080" cy="438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48800" y="6634440"/>
            <a:ext cx="92282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2349000" y="558000"/>
            <a:ext cx="602820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1" lang="pt-BR" sz="3600" strike="noStrike" u="none">
                <a:solidFill>
                  <a:schemeClr val="dk1"/>
                </a:solidFill>
                <a:effectLst/>
                <a:uFillTx/>
                <a:latin typeface="Calibri"/>
                <a:ea typeface="DejaVu Sans"/>
              </a:rPr>
              <a:t>MATRIZ F.O.F.A.</a:t>
            </a:r>
            <a:endParaRPr b="0" lang="pt-BR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777600" y="1748160"/>
          <a:ext cx="9155160" cy="4692600"/>
        </p:xfrm>
        <a:graphic>
          <a:graphicData uri="http://schemas.openxmlformats.org/drawingml/2006/table">
            <a:tbl>
              <a:tblPr/>
              <a:tblGrid>
                <a:gridCol w="4577040"/>
                <a:gridCol w="4578480"/>
              </a:tblGrid>
              <a:tr h="2345760"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FORÇAS</a:t>
                      </a:r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"/>
                        </a:rPr>
                        <a:t>Quais são nossos pontos fortes, dons e recursos que nos ajudam a cumprir nosso propósito?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21600">
                      <a:solidFill>
                        <a:srgbClr val="000000"/>
                      </a:solidFill>
                      <a:prstDash val="solid"/>
                    </a:lnL>
                    <a:lnR w="21600">
                      <a:solidFill>
                        <a:srgbClr val="000000"/>
                      </a:solidFill>
                      <a:prstDash val="solid"/>
                    </a:lnR>
                    <a:lnT w="21600">
                      <a:solidFill>
                        <a:srgbClr val="000000"/>
                      </a:solidFill>
                      <a:prstDash val="solid"/>
                    </a:lnT>
                    <a:lnB w="21600">
                      <a:solidFill>
                        <a:srgbClr val="000000"/>
                      </a:solidFill>
                      <a:prstDash val="soli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OPORTUNIDADES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"/>
                        </a:rPr>
                        <a:t>Quais tendências, necessidades ou mudanças no nosso contexto podem ser uma chance para a nossa missão?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>
                      <a:noFill/>
                    </a:lnL>
                    <a:lnR w="21600">
                      <a:solidFill>
                        <a:srgbClr val="000000"/>
                      </a:solidFill>
                      <a:prstDash val="solid"/>
                    </a:lnR>
                    <a:lnT w="21600">
                      <a:solidFill>
                        <a:srgbClr val="000000"/>
                      </a:solidFill>
                      <a:prstDash val="solid"/>
                    </a:lnT>
                    <a:lnB w="2160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ff"/>
                    </a:solidFill>
                  </a:tcPr>
                </a:tc>
              </a:tr>
              <a:tr h="2346840"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FRAQUEZAS</a:t>
                      </a:r>
                      <a:r>
                        <a:rPr b="0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"/>
                        </a:rPr>
                        <a:t>Quais são nossas limitações, desafios internos ou áreas que precisam de desenvolvimento?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 w="21600">
                      <a:solidFill>
                        <a:srgbClr val="000000"/>
                      </a:solidFill>
                      <a:prstDash val="solid"/>
                    </a:lnL>
                    <a:lnR w="2160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21600">
                      <a:solidFill>
                        <a:srgbClr val="000000"/>
                      </a:solidFill>
                      <a:prstDash val="solid"/>
                    </a:lnB>
                    <a:solidFill>
                      <a:srgbClr val="c4febb"/>
                    </a:solidFill>
                  </a:tcPr>
                </a:tc>
                <a:tc>
                  <a:txBody>
                    <a:bodyPr lIns="36000" rIns="36000" tIns="36000" bIns="36000" anchor="t" anchorCtr="1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pt-BR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AMEAÇAS </a:t>
                      </a: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/>
                      <a:r>
                        <a:rPr b="0" lang="pt-BR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  <a:ea typeface=""/>
                        </a:rPr>
                        <a:t>Quais fatores externos podem dificultar ou ameaçar nossa missão?</a:t>
                      </a:r>
                      <a:endParaRPr b="0" lang="pt-BR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b="0" lang="pt-BR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36000" marR="36000" marT="36000" marB="36000">
                    <a:lnL>
                      <a:noFill/>
                    </a:lnL>
                    <a:lnR w="21600">
                      <a:solidFill>
                        <a:srgbClr val="000000"/>
                      </a:solidFill>
                      <a:prstDash val="solid"/>
                    </a:lnR>
                    <a:lnT w="21600">
                      <a:solidFill>
                        <a:srgbClr val="000000"/>
                      </a:solidFill>
                      <a:prstDash val="solid"/>
                    </a:lnT>
                    <a:lnB w="21600">
                      <a:solidFill>
                        <a:srgbClr val="000000"/>
                      </a:solidFill>
                      <a:prstDash val="solid"/>
                    </a:lnB>
                    <a:solidFill>
                      <a:srgbClr val="c9c9ff"/>
                    </a:solidFill>
                  </a:tcPr>
                </a:tc>
              </a:tr>
            </a:tbl>
          </a:graphicData>
        </a:graphic>
      </p:graphicFrame>
      <p:sp>
        <p:nvSpPr>
          <p:cNvPr id="12" name=""/>
          <p:cNvSpPr txBox="1"/>
          <p:nvPr/>
        </p:nvSpPr>
        <p:spPr>
          <a:xfrm rot="10800">
            <a:off x="780480" y="1418760"/>
            <a:ext cx="4560120" cy="270000"/>
          </a:xfrm>
          <a:prstGeom prst="rect">
            <a:avLst/>
          </a:prstGeom>
          <a:solidFill>
            <a:schemeClr val="lt1">
              <a:lumOff val="0"/>
            </a:schemeClr>
          </a:solidFill>
          <a:ln w="0">
            <a:noFill/>
          </a:ln>
        </p:spPr>
        <p:txBody>
          <a:bodyPr lIns="90000" rIns="90000" tIns="45000" bIns="45000" anchor="t" anchorCtr="1">
            <a:spAutoFit/>
          </a:bodyPr>
          <a:p>
            <a:pPr algn="ctr"/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"/>
              </a:rPr>
              <a:t>Ambiente Interno </a:t>
            </a: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"/>
              </a:rPr>
              <a:t>(O que podemos controlar)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 txBox="1"/>
          <p:nvPr/>
        </p:nvSpPr>
        <p:spPr>
          <a:xfrm rot="10800">
            <a:off x="5377680" y="1437480"/>
            <a:ext cx="4538160" cy="27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 anchorCtr="1">
            <a:spAutoFit/>
          </a:bodyPr>
          <a:p>
            <a:pPr algn="ctr"/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Calibri"/>
                <a:ea typeface=""/>
              </a:rPr>
              <a:t>Ambiente Externo </a:t>
            </a:r>
            <a:r>
              <a:rPr b="0" lang="pt-BR" sz="1200" strike="noStrike" u="none">
                <a:solidFill>
                  <a:srgbClr val="000000"/>
                </a:solidFill>
                <a:effectLst/>
                <a:uFillTx/>
                <a:latin typeface="Calibri"/>
                <a:ea typeface=""/>
              </a:rPr>
              <a:t>(O que não podemos controlar)</a:t>
            </a:r>
            <a:endParaRPr b="0" lang="pt-BR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664560" y="165600"/>
            <a:ext cx="94957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 anchorCtr="1">
            <a:spAutoFit/>
          </a:bodyPr>
          <a:p>
            <a:pPr algn="ctr">
              <a:lnSpc>
                <a:spcPct val="100000"/>
              </a:lnSpc>
            </a:pP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Comunidade/Unidade de Missão: ………………………………...…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..……………………………...…………………….……………….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  Data: ……………………</a:t>
            </a:r>
            <a:r>
              <a:rPr b="0" lang="pt-BR" sz="10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..………….</a:t>
            </a:r>
            <a:r>
              <a:rPr b="0" lang="pt-BR" sz="1400" strike="noStrike" u="none">
                <a:solidFill>
                  <a:srgbClr val="bfbfbf"/>
                </a:solidFill>
                <a:effectLst/>
                <a:uFillTx/>
                <a:latin typeface="Calibri"/>
                <a:ea typeface="DejaVu Sans"/>
              </a:rPr>
              <a:t> </a:t>
            </a:r>
            <a:endParaRPr b="0" lang="pt-BR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7E9A87BA5004243BA95543133B81C55" ma:contentTypeVersion="13" ma:contentTypeDescription="Crie um novo documento." ma:contentTypeScope="" ma:versionID="633b8a05157ba604eff97e566d2ee06b">
  <xsd:schema xmlns:xsd="http://www.w3.org/2001/XMLSchema" xmlns:xs="http://www.w3.org/2001/XMLSchema" xmlns:p="http://schemas.microsoft.com/office/2006/metadata/properties" xmlns:ns2="2339d954-505a-4111-a19e-0fb635f8a258" xmlns:ns3="2958555a-031b-4549-9895-02f741093864" targetNamespace="http://schemas.microsoft.com/office/2006/metadata/properties" ma:root="true" ma:fieldsID="48200e5d70cc15c76cf4e9cb5de52ab8" ns2:_="" ns3:_="">
    <xsd:import namespace="2339d954-505a-4111-a19e-0fb635f8a258"/>
    <xsd:import namespace="2958555a-031b-4549-9895-02f7410938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39d954-505a-4111-a19e-0fb635f8a2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da6945a7-313e-459a-a10f-eb803ce75d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8555a-031b-4549-9895-02f7410938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702693-955c-4b3c-832f-8b256d8df4f1}" ma:internalName="TaxCatchAll" ma:showField="CatchAllData" ma:web="2958555a-031b-4549-9895-02f7410938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8555a-031b-4549-9895-02f741093864" xsi:nil="true"/>
    <lcf76f155ced4ddcb4097134ff3c332f xmlns="2339d954-505a-4111-a19e-0fb635f8a25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591093-0418-48DA-9D1C-971DC19DD651}"/>
</file>

<file path=customXml/itemProps2.xml><?xml version="1.0" encoding="utf-8"?>
<ds:datastoreItem xmlns:ds="http://schemas.openxmlformats.org/officeDocument/2006/customXml" ds:itemID="{3F43279B-D81C-4A16-8C7E-758BDA4F1209}"/>
</file>

<file path=customXml/itemProps3.xml><?xml version="1.0" encoding="utf-8"?>
<ds:datastoreItem xmlns:ds="http://schemas.openxmlformats.org/officeDocument/2006/customXml" ds:itemID="{C4F3BD91-4F31-4EAF-8769-1510CC92FD3B}"/>
</file>

<file path=customXml/itemProps4.xml><?xml version="1.0" encoding="utf-8"?>
<ds:datastoreItem xmlns:ds="http://schemas.openxmlformats.org/officeDocument/2006/customXml" ds:itemID="{6A6B0F8B-CBBF-4A07-9E06-552B51D2CEDC}"/>
</file>

<file path=customXml/itemProps5.xml><?xml version="1.0" encoding="utf-8"?>
<ds:datastoreItem xmlns:ds="http://schemas.openxmlformats.org/officeDocument/2006/customXml" ds:itemID="{7B915939-E82B-421A-827D-0B98FA763F67}"/>
</file>

<file path=customXml/itemProps6.xml><?xml version="1.0" encoding="utf-8"?>
<ds:datastoreItem xmlns:ds="http://schemas.openxmlformats.org/officeDocument/2006/customXml" ds:itemID="{7B7BFFFE-B5E6-4BB6-9EF5-DC12DF85EDA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Application>LibreOffice/25.8.3.2$Windows_X86_64 LibreOffice_project/8ca8d55c161d602844f5428fa4b58097424e324e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dc:description/>
  <cp:lastModifiedBy/>
  <cp:revision>10</cp:revision>
  <dcterms:created xsi:type="dcterms:W3CDTF">2025-11-10T07:24:35Z</dcterms:created>
  <dcterms:modified xsi:type="dcterms:W3CDTF">2026-01-21T11:56:47Z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0x010100B7E9A87BA5004243BA95543133B81C55</vt:lpwstr>
  </property>
  <property fmtid="{D5CDD505-2E9C-101B-9397-08002B2CF9AE}" pid="3" name="MediaServiceImageTags">
    <vt:lpwstr/>
  </property>
</Properties>
</file>